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13E3E1-10AC-BA59-1CF6-8DAE031C72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9DE921E-34C8-15B1-12AE-649B93160C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F33DFDE-DD33-C8D6-A8E8-422F0476F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5AAAB-00F1-4DE8-B501-B0349D217965}" type="datetimeFigureOut">
              <a:rPr lang="ru-KZ" smtClean="0"/>
              <a:t>02.02.2026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C4C6AA3-BAE4-B465-E8D6-5EAF1D592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6B8E534-7194-BF18-969A-C3536EB79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98825-761A-48E1-9DB9-FD74D48AFAE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371659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935492-0528-E8CC-BDD7-E26B8C07A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4AD4136-853F-BD91-5543-4EE92494BC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DD8ED93-68D5-A2CB-5943-3970D6A38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5AAAB-00F1-4DE8-B501-B0349D217965}" type="datetimeFigureOut">
              <a:rPr lang="ru-KZ" smtClean="0"/>
              <a:t>02.02.2026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E5E3681-C1C8-43E2-691F-5E8D25E0B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685C512-47AE-DFAA-FA71-8C87BCFC7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98825-761A-48E1-9DB9-FD74D48AFAE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247468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E563B59-8D3C-9E3D-17E4-185027F3F7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CC5CEB3-4E40-2B1A-1F05-774CC79836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4F5EBE8-5564-81A5-C21C-10F774BD0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5AAAB-00F1-4DE8-B501-B0349D217965}" type="datetimeFigureOut">
              <a:rPr lang="ru-KZ" smtClean="0"/>
              <a:t>02.02.2026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E196DAA-8812-8673-7EA0-D03B895F9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4B0BECA-E505-ED9A-780E-1E5509463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98825-761A-48E1-9DB9-FD74D48AFAE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254914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428E5A-E779-D182-7DCF-8B0C45F8D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C39496-08A6-835D-223D-98E4A60A12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41E2FF-0DBE-787F-342C-D597F2C22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5AAAB-00F1-4DE8-B501-B0349D217965}" type="datetimeFigureOut">
              <a:rPr lang="ru-KZ" smtClean="0"/>
              <a:t>02.02.2026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EC148EF-A9D8-357D-3CD5-3906C2666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A846D3A-C712-403E-4BC6-385A20BCF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98825-761A-48E1-9DB9-FD74D48AFAE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386538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50DFDB-7DF2-0629-A416-1BC49411F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498A522-F508-D015-7002-E161005B9D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C87E680-9285-543C-F4B8-FED84B51A1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5AAAB-00F1-4DE8-B501-B0349D217965}" type="datetimeFigureOut">
              <a:rPr lang="ru-KZ" smtClean="0"/>
              <a:t>02.02.2026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A1C37BC-6AFA-6549-90CF-2C52C059A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8E4DB14-2413-8B37-5AA4-382856C20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98825-761A-48E1-9DB9-FD74D48AFAE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263897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18FB76-2839-2220-F650-EFC1E9F6F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77E4D32-1424-C72C-8E41-EED4426891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2393A82-629B-D0C9-095D-7A8675FFF0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9E78E4A-E3CE-BA5A-2D43-57A24AFE4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5AAAB-00F1-4DE8-B501-B0349D217965}" type="datetimeFigureOut">
              <a:rPr lang="ru-KZ" smtClean="0"/>
              <a:t>02.02.2026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2F179A1-A066-86A4-459B-047AA8195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A8C8894-023E-36AE-5A40-E8CEC7FF2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98825-761A-48E1-9DB9-FD74D48AFAE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684357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A12B9B-0DED-0EF9-50F8-721E536B4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891872-6951-F83B-DBFF-E2F6F6D23B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F8D0AA0-2AA8-653A-D7CA-02A18A1ACF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97DE652-C5F4-9C75-6597-ACA86EC548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B4BB493-51C1-D0A6-99D5-583B8A346A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CD84C29-9F82-3A6B-7A00-9537D837B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5AAAB-00F1-4DE8-B501-B0349D217965}" type="datetimeFigureOut">
              <a:rPr lang="ru-KZ" smtClean="0"/>
              <a:t>02.02.2026</a:t>
            </a:fld>
            <a:endParaRPr lang="ru-KZ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CA7E1C7-0CDD-DBCF-56DD-D83CC52A3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A5F39C2-FA97-9209-99DE-99261C286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98825-761A-48E1-9DB9-FD74D48AFAE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77190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809820-F329-7942-31DB-7DFBC142A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C60B789-E78D-9930-A6B9-054C07E156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5AAAB-00F1-4DE8-B501-B0349D217965}" type="datetimeFigureOut">
              <a:rPr lang="ru-KZ" smtClean="0"/>
              <a:t>02.02.2026</a:t>
            </a:fld>
            <a:endParaRPr lang="ru-KZ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B3D90FF-A093-3AE2-C2F0-70E04E97B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E721E32-DFFA-4664-0311-DA4709603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98825-761A-48E1-9DB9-FD74D48AFAE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189915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0B16E26-2E19-C419-3C7E-254F9EAAB6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5AAAB-00F1-4DE8-B501-B0349D217965}" type="datetimeFigureOut">
              <a:rPr lang="ru-KZ" smtClean="0"/>
              <a:t>02.02.2026</a:t>
            </a:fld>
            <a:endParaRPr lang="ru-KZ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DB53F8B-6F48-4F12-3716-3805DB012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B8DC8CD-7AE7-37BB-31F7-1C95EBE61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98825-761A-48E1-9DB9-FD74D48AFAE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749471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AB8E76-3344-52D2-1BFE-45B5B7142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AF25961-3D36-E18E-FAD0-260A5099F6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E24DFEA-D1CD-CACA-32EB-31D291CDEE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FC299F4-1C5A-1EF2-9E78-58B34EAD7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5AAAB-00F1-4DE8-B501-B0349D217965}" type="datetimeFigureOut">
              <a:rPr lang="ru-KZ" smtClean="0"/>
              <a:t>02.02.2026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E6B975C-2433-8762-EF9F-3964C1936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71843C8-4881-F460-8D67-FE586E0D6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98825-761A-48E1-9DB9-FD74D48AFAE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168552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BA5745-BE98-D6E0-533B-4F2B690E9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C3A4C3A-E26F-FD5F-F8C3-793B8665A9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AB60F58-ADCA-4E30-751B-182CE3F13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6AA1820-F5E2-7BD0-45D7-3FCFDBFAC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5AAAB-00F1-4DE8-B501-B0349D217965}" type="datetimeFigureOut">
              <a:rPr lang="ru-KZ" smtClean="0"/>
              <a:t>02.02.2026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3A01508-244E-E6FC-E984-AE124E05A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0B2B657-34AE-932A-7045-0BD90FCBC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98825-761A-48E1-9DB9-FD74D48AFAE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470133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3E3CCE-548C-2C8F-0E24-5CE7C31F2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D652A68-786B-D71B-9C07-0E906ED8D9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78A740-1E02-9560-C607-94C366C275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9B5AAAB-00F1-4DE8-B501-B0349D217965}" type="datetimeFigureOut">
              <a:rPr lang="ru-KZ" smtClean="0"/>
              <a:t>02.02.2026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2E1A852-F9F2-E2F0-B160-0751712106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5948DA1-89C8-2701-F17B-3C8B5ECFBE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9B98825-761A-48E1-9DB9-FD74D48AFAE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979694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1F27CF-1B98-2924-37C8-2397293BD6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Лекция 3. </a:t>
            </a:r>
            <a:r>
              <a:rPr lang="ru-RU" dirty="0" err="1"/>
              <a:t>Датчиктер</a:t>
            </a:r>
            <a:r>
              <a:rPr lang="ru-RU" dirty="0"/>
              <a:t> </a:t>
            </a:r>
            <a:r>
              <a:rPr lang="ru-RU" dirty="0" err="1"/>
              <a:t>түрлері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сенсорлық</a:t>
            </a:r>
            <a:r>
              <a:rPr lang="ru-RU" dirty="0"/>
              <a:t> </a:t>
            </a:r>
            <a:r>
              <a:rPr lang="ru-RU" dirty="0" err="1"/>
              <a:t>өлшеулер</a:t>
            </a:r>
            <a:endParaRPr lang="ru-KZ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069DB31-D03F-DEB7-F6E6-6B311BE923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k-KZ" dirty="0"/>
              <a:t>02.02.2026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5317007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F320F9-F852-4462-AA17-44D092F37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DHT </a:t>
            </a:r>
            <a:r>
              <a:rPr lang="ru-RU" dirty="0" err="1"/>
              <a:t>датчиктері</a:t>
            </a:r>
            <a:endParaRPr lang="ru-KZ" dirty="0"/>
          </a:p>
        </p:txBody>
      </p:sp>
      <p:pic>
        <p:nvPicPr>
          <p:cNvPr id="6" name="Рисунок 5" descr="Изображение выглядит как Компонент схемы, Пассивный компонент цепи, Электронный компонент, Электронная техни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0CAC8A3D-9DCD-4F1D-989D-4F2AC84FA7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7303" y="271212"/>
            <a:ext cx="2903932" cy="252940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172ADB8-C75A-983D-290B-A917FDA0A4F7}"/>
              </a:ext>
            </a:extLst>
          </p:cNvPr>
          <p:cNvSpPr txBox="1"/>
          <p:nvPr/>
        </p:nvSpPr>
        <p:spPr>
          <a:xfrm>
            <a:off x="838200" y="1690688"/>
            <a:ext cx="741856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 err="1"/>
              <a:t>Температураны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ауаның</a:t>
            </a:r>
            <a:r>
              <a:rPr lang="ru-RU" sz="2000" dirty="0"/>
              <a:t> </a:t>
            </a:r>
            <a:r>
              <a:rPr lang="ru-RU" sz="2000" dirty="0" err="1"/>
              <a:t>салыстырмалы</a:t>
            </a:r>
            <a:r>
              <a:rPr lang="ru-RU" sz="2000" dirty="0"/>
              <a:t> </a:t>
            </a:r>
            <a:r>
              <a:rPr lang="ru-RU" sz="2000" dirty="0" err="1"/>
              <a:t>ылғалдылығын</a:t>
            </a:r>
            <a:endParaRPr lang="ru-RU" sz="2000" dirty="0"/>
          </a:p>
          <a:p>
            <a:pPr>
              <a:buNone/>
            </a:pPr>
            <a:r>
              <a:rPr lang="ru-RU" sz="2000" b="1" dirty="0" err="1"/>
              <a:t>бір</a:t>
            </a:r>
            <a:r>
              <a:rPr lang="ru-RU" sz="2000" b="1" dirty="0"/>
              <a:t> корпус </a:t>
            </a:r>
            <a:r>
              <a:rPr lang="ru-RU" sz="2000" b="1" dirty="0" err="1"/>
              <a:t>ішінде</a:t>
            </a:r>
            <a:r>
              <a:rPr lang="ru-RU" sz="2000" b="1" dirty="0"/>
              <a:t> </a:t>
            </a:r>
            <a:r>
              <a:rPr lang="ru-RU" sz="2000" b="1" dirty="0" err="1"/>
              <a:t>өлшейтін</a:t>
            </a:r>
            <a:r>
              <a:rPr lang="ru-RU" sz="2000" b="1" dirty="0"/>
              <a:t> </a:t>
            </a:r>
            <a:r>
              <a:rPr lang="ru-RU" sz="2000" b="1" dirty="0" err="1"/>
              <a:t>цифрлық</a:t>
            </a:r>
            <a:r>
              <a:rPr lang="ru-RU" sz="2000" b="1" dirty="0"/>
              <a:t> </a:t>
            </a:r>
            <a:r>
              <a:rPr lang="ru-RU" sz="2000" b="1" dirty="0" err="1"/>
              <a:t>датчиктер</a:t>
            </a:r>
            <a:r>
              <a:rPr lang="ru-RU" sz="2000" b="1" dirty="0"/>
              <a:t> </a:t>
            </a:r>
            <a:r>
              <a:rPr lang="ru-RU" sz="2000" b="1" dirty="0" err="1"/>
              <a:t>тобы</a:t>
            </a:r>
            <a:r>
              <a:rPr lang="ru-RU" sz="2000" dirty="0"/>
              <a:t>.</a:t>
            </a:r>
          </a:p>
          <a:p>
            <a:pPr>
              <a:buNone/>
            </a:pPr>
            <a:endParaRPr lang="ru-RU" sz="2000" dirty="0"/>
          </a:p>
          <a:p>
            <a:pPr>
              <a:buNone/>
            </a:pPr>
            <a:r>
              <a:rPr lang="ru-RU" sz="2000" dirty="0" err="1"/>
              <a:t>Ең</a:t>
            </a:r>
            <a:r>
              <a:rPr lang="ru-RU" sz="2000" dirty="0"/>
              <a:t> </a:t>
            </a:r>
            <a:r>
              <a:rPr lang="ru-RU" sz="2000" dirty="0" err="1"/>
              <a:t>кең</a:t>
            </a:r>
            <a:r>
              <a:rPr lang="ru-RU" sz="2000" dirty="0"/>
              <a:t> </a:t>
            </a:r>
            <a:r>
              <a:rPr lang="ru-RU" sz="2000" dirty="0" err="1"/>
              <a:t>таралған</a:t>
            </a:r>
            <a:r>
              <a:rPr lang="ru-RU" sz="2000" dirty="0"/>
              <a:t> </a:t>
            </a:r>
            <a:r>
              <a:rPr lang="ru-RU" sz="2000" dirty="0" err="1"/>
              <a:t>модельдері</a:t>
            </a:r>
            <a:r>
              <a:rPr lang="ru-RU" sz="2000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dirty="0"/>
              <a:t>DHT11</a:t>
            </a: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dirty="0"/>
              <a:t>DHT22 (AM2302)</a:t>
            </a:r>
            <a:endParaRPr lang="en-US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CC8C4E4-4F0D-33FC-4E1B-A9F15EC0D3EE}"/>
              </a:ext>
            </a:extLst>
          </p:cNvPr>
          <p:cNvSpPr txBox="1"/>
          <p:nvPr/>
        </p:nvSpPr>
        <p:spPr>
          <a:xfrm>
            <a:off x="838200" y="3951331"/>
            <a:ext cx="681197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KZ" sz="2000" b="1" dirty="0"/>
              <a:t>🌡 </a:t>
            </a:r>
            <a:r>
              <a:rPr lang="ru-RU" sz="2000" b="1" dirty="0"/>
              <a:t>Температура</a:t>
            </a:r>
          </a:p>
          <a:p>
            <a:r>
              <a:rPr lang="ru-RU" sz="2000" dirty="0" err="1"/>
              <a:t>Ішінде</a:t>
            </a:r>
            <a:r>
              <a:rPr lang="ru-RU" sz="2000" dirty="0"/>
              <a:t> </a:t>
            </a:r>
            <a:r>
              <a:rPr lang="ru-RU" sz="2000" dirty="0" err="1"/>
              <a:t>орналасқан</a:t>
            </a:r>
            <a:r>
              <a:rPr lang="ru-RU" sz="2000" dirty="0"/>
              <a:t> </a:t>
            </a:r>
            <a:r>
              <a:rPr lang="ru-RU" sz="2000" b="1" dirty="0"/>
              <a:t>термистор</a:t>
            </a:r>
            <a:r>
              <a:rPr lang="ru-RU" sz="2000" dirty="0"/>
              <a:t> </a:t>
            </a:r>
            <a:r>
              <a:rPr lang="ru-RU" sz="2000" dirty="0" err="1"/>
              <a:t>арқылы</a:t>
            </a:r>
            <a:r>
              <a:rPr lang="ru-RU" sz="2000" dirty="0"/>
              <a:t> </a:t>
            </a:r>
            <a:r>
              <a:rPr lang="ru-RU" sz="2000" dirty="0" err="1"/>
              <a:t>өлшенеді</a:t>
            </a:r>
            <a:r>
              <a:rPr lang="ru-RU" sz="2000" dirty="0"/>
              <a:t>. Температура </a:t>
            </a:r>
            <a:r>
              <a:rPr lang="ru-RU" sz="2000" dirty="0" err="1"/>
              <a:t>өзгерсе</a:t>
            </a:r>
            <a:r>
              <a:rPr lang="ru-RU" sz="2000" dirty="0"/>
              <a:t> → </a:t>
            </a:r>
            <a:r>
              <a:rPr lang="ru-RU" sz="2000" dirty="0" err="1"/>
              <a:t>кедергі</a:t>
            </a:r>
            <a:r>
              <a:rPr lang="ru-RU" sz="2000" dirty="0"/>
              <a:t> </a:t>
            </a:r>
            <a:r>
              <a:rPr lang="ru-RU" sz="2000" dirty="0" err="1"/>
              <a:t>өзгереді</a:t>
            </a:r>
            <a:endParaRPr lang="ru-RU" sz="2000" dirty="0"/>
          </a:p>
          <a:p>
            <a:pPr>
              <a:buNone/>
            </a:pPr>
            <a:endParaRPr lang="kk-KZ" sz="2000" b="1" dirty="0"/>
          </a:p>
          <a:p>
            <a:pPr>
              <a:buNone/>
            </a:pPr>
            <a:r>
              <a:rPr lang="ru-KZ" sz="2000" b="1" dirty="0"/>
              <a:t>💧 </a:t>
            </a:r>
            <a:r>
              <a:rPr lang="ru-RU" sz="2000" b="1" dirty="0" err="1"/>
              <a:t>Ылғалдылық</a:t>
            </a:r>
            <a:endParaRPr lang="ru-RU" sz="2000" b="1" dirty="0"/>
          </a:p>
          <a:p>
            <a:r>
              <a:rPr lang="ru-RU" sz="2000" b="1" dirty="0" err="1"/>
              <a:t>Сыйымдылықты</a:t>
            </a:r>
            <a:r>
              <a:rPr lang="ru-RU" sz="2000" b="1" dirty="0"/>
              <a:t> (</a:t>
            </a:r>
            <a:r>
              <a:rPr lang="en-US" sz="2000" b="1" dirty="0"/>
              <a:t>capacitive) </a:t>
            </a:r>
            <a:r>
              <a:rPr lang="ru-RU" sz="2000" b="1" dirty="0" err="1"/>
              <a:t>ылғалдылық</a:t>
            </a:r>
            <a:r>
              <a:rPr lang="ru-RU" sz="2000" b="1" dirty="0"/>
              <a:t> сенсоры. </a:t>
            </a:r>
            <a:r>
              <a:rPr lang="ru-RU" sz="2000" dirty="0" err="1"/>
              <a:t>Ауадағы</a:t>
            </a:r>
            <a:r>
              <a:rPr lang="ru-RU" sz="2000" dirty="0"/>
              <a:t> су </a:t>
            </a:r>
            <a:r>
              <a:rPr lang="ru-RU" sz="2000" dirty="0" err="1"/>
              <a:t>буы</a:t>
            </a:r>
            <a:r>
              <a:rPr lang="ru-RU" sz="2000" dirty="0"/>
              <a:t> ↑ → сенсор </a:t>
            </a:r>
            <a:r>
              <a:rPr lang="ru-RU" sz="2000" dirty="0" err="1"/>
              <a:t>сыйымдылығы</a:t>
            </a:r>
            <a:r>
              <a:rPr lang="ru-RU" sz="2000" dirty="0"/>
              <a:t> ↑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6CAF862-6B8B-3180-47BA-78E92B29F57D}"/>
              </a:ext>
            </a:extLst>
          </p:cNvPr>
          <p:cNvSpPr txBox="1"/>
          <p:nvPr/>
        </p:nvSpPr>
        <p:spPr>
          <a:xfrm>
            <a:off x="7494007" y="3732012"/>
            <a:ext cx="430265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/>
              <a:t>DHT </a:t>
            </a:r>
            <a:r>
              <a:rPr lang="ru-RU" dirty="0" err="1"/>
              <a:t>датчигінің</a:t>
            </a:r>
            <a:r>
              <a:rPr lang="ru-RU" dirty="0"/>
              <a:t> </a:t>
            </a:r>
            <a:r>
              <a:rPr lang="ru-RU" dirty="0" err="1"/>
              <a:t>ішінде</a:t>
            </a:r>
            <a:r>
              <a:rPr lang="ru-RU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температура сенсоры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/>
              <a:t>ылғалдылық</a:t>
            </a:r>
            <a:r>
              <a:rPr lang="ru-RU" dirty="0"/>
              <a:t> сенсоры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АЦП (аналог → цифр)</a:t>
            </a: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микроконтроллер</a:t>
            </a: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/>
              <a:t>цифрлық</a:t>
            </a:r>
            <a:r>
              <a:rPr lang="ru-RU" dirty="0"/>
              <a:t> </a:t>
            </a:r>
            <a:r>
              <a:rPr lang="ru-RU" dirty="0" err="1"/>
              <a:t>байланыс</a:t>
            </a:r>
            <a:r>
              <a:rPr lang="ru-RU" dirty="0"/>
              <a:t> </a:t>
            </a:r>
            <a:r>
              <a:rPr lang="ru-RU" dirty="0" err="1"/>
              <a:t>блогы</a:t>
            </a:r>
            <a:r>
              <a:rPr lang="ru-RU" dirty="0"/>
              <a:t> бар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/>
              <a:t>сыртқы</a:t>
            </a:r>
            <a:r>
              <a:rPr lang="ru-RU" dirty="0"/>
              <a:t> АЦП </a:t>
            </a:r>
            <a:r>
              <a:rPr lang="ru-RU" dirty="0" err="1"/>
              <a:t>қажет</a:t>
            </a:r>
            <a:r>
              <a:rPr lang="ru-RU" dirty="0"/>
              <a:t> </a:t>
            </a:r>
            <a:r>
              <a:rPr lang="ru-RU" dirty="0" err="1"/>
              <a:t>емес</a:t>
            </a: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/>
              <a:t>өлшеу</a:t>
            </a:r>
            <a:r>
              <a:rPr lang="ru-RU" dirty="0"/>
              <a:t> </a:t>
            </a:r>
            <a:r>
              <a:rPr lang="ru-RU" dirty="0" err="1"/>
              <a:t>деректері</a:t>
            </a:r>
            <a:r>
              <a:rPr lang="ru-RU" dirty="0"/>
              <a:t> </a:t>
            </a:r>
            <a:r>
              <a:rPr lang="ru-RU" dirty="0" err="1"/>
              <a:t>дайын</a:t>
            </a:r>
            <a:r>
              <a:rPr lang="ru-RU" dirty="0"/>
              <a:t> </a:t>
            </a:r>
            <a:r>
              <a:rPr lang="ru-RU" dirty="0" err="1"/>
              <a:t>күйде</a:t>
            </a:r>
            <a:r>
              <a:rPr lang="ru-RU" dirty="0"/>
              <a:t> </a:t>
            </a:r>
            <a:r>
              <a:rPr lang="ru-RU" dirty="0" err="1"/>
              <a:t>беріледі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4465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82A8005-679A-9070-0F77-8494B8EAEF35}"/>
              </a:ext>
            </a:extLst>
          </p:cNvPr>
          <p:cNvSpPr txBox="1"/>
          <p:nvPr/>
        </p:nvSpPr>
        <p:spPr>
          <a:xfrm>
            <a:off x="666184" y="332668"/>
            <a:ext cx="1027040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000" dirty="0"/>
              <a:t>DHT </a:t>
            </a:r>
            <a:r>
              <a:rPr lang="ru-RU" sz="2000" dirty="0" err="1"/>
              <a:t>датчиктері</a:t>
            </a:r>
            <a:r>
              <a:rPr lang="ru-RU" sz="2000" dirty="0"/>
              <a:t> </a:t>
            </a:r>
            <a:r>
              <a:rPr lang="en-US" sz="2000" b="1" dirty="0" err="1"/>
              <a:t>OneWire</a:t>
            </a:r>
            <a:r>
              <a:rPr lang="en-US" sz="2000" dirty="0"/>
              <a:t> </a:t>
            </a:r>
            <a:r>
              <a:rPr lang="ru-RU" sz="2000" dirty="0" err="1"/>
              <a:t>принципімен</a:t>
            </a:r>
            <a:r>
              <a:rPr lang="ru-RU" sz="2000" dirty="0"/>
              <a:t> </a:t>
            </a:r>
            <a:r>
              <a:rPr lang="ru-RU" sz="2000" dirty="0" err="1"/>
              <a:t>жұмыс</a:t>
            </a:r>
            <a:r>
              <a:rPr lang="ru-RU" sz="2000" dirty="0"/>
              <a:t> </a:t>
            </a:r>
            <a:r>
              <a:rPr lang="ru-RU" sz="2000" dirty="0" err="1"/>
              <a:t>істейді</a:t>
            </a:r>
            <a:r>
              <a:rPr lang="ru-RU" sz="2000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i="1" dirty="0"/>
              <a:t>1 </a:t>
            </a:r>
            <a:r>
              <a:rPr lang="ru-RU" sz="2000" i="1" dirty="0" err="1"/>
              <a:t>дерек</a:t>
            </a:r>
            <a:r>
              <a:rPr lang="ru-RU" sz="2000" i="1" dirty="0"/>
              <a:t> </a:t>
            </a:r>
            <a:r>
              <a:rPr lang="ru-RU" sz="2000" i="1" dirty="0" err="1"/>
              <a:t>сымы</a:t>
            </a:r>
            <a:endParaRPr lang="ru-RU" sz="2000" i="1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000" i="1" dirty="0"/>
              <a:t>+</a:t>
            </a:r>
            <a:r>
              <a:rPr lang="en-US" sz="2000" i="1" dirty="0" err="1"/>
              <a:t>Vcc</a:t>
            </a:r>
            <a:r>
              <a:rPr lang="en-US" sz="2000" i="1" dirty="0"/>
              <a:t> </a:t>
            </a:r>
            <a:r>
              <a:rPr lang="ru-RU" sz="2000" i="1" dirty="0" err="1"/>
              <a:t>және</a:t>
            </a:r>
            <a:r>
              <a:rPr lang="ru-RU" sz="2000" i="1" dirty="0"/>
              <a:t> </a:t>
            </a:r>
            <a:r>
              <a:rPr lang="en-US" sz="2000" i="1" dirty="0"/>
              <a:t>GND (</a:t>
            </a:r>
            <a:r>
              <a:rPr lang="ru-RU" sz="2000" i="1" dirty="0" err="1"/>
              <a:t>қорек</a:t>
            </a:r>
            <a:r>
              <a:rPr lang="ru-RU" sz="2000" i="1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i="1" dirty="0"/>
              <a:t>микроконтроллер → </a:t>
            </a:r>
            <a:r>
              <a:rPr lang="ru-RU" sz="2000" i="1" dirty="0" err="1"/>
              <a:t>сұрау</a:t>
            </a:r>
            <a:r>
              <a:rPr lang="ru-RU" sz="2000" i="1" dirty="0"/>
              <a:t> </a:t>
            </a:r>
            <a:r>
              <a:rPr lang="ru-RU" sz="2000" i="1" dirty="0" err="1"/>
              <a:t>жібереді</a:t>
            </a:r>
            <a:endParaRPr lang="ru-RU" sz="2000" i="1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000" i="1" dirty="0"/>
              <a:t>датчик → </a:t>
            </a:r>
            <a:r>
              <a:rPr lang="ru-RU" sz="2000" i="1" dirty="0" err="1"/>
              <a:t>жауап</a:t>
            </a:r>
            <a:r>
              <a:rPr lang="ru-RU" sz="2000" i="1" dirty="0"/>
              <a:t> </a:t>
            </a:r>
            <a:r>
              <a:rPr lang="ru-RU" sz="2000" i="1" dirty="0" err="1"/>
              <a:t>ретінде</a:t>
            </a:r>
            <a:r>
              <a:rPr lang="ru-RU" sz="2000" i="1" dirty="0"/>
              <a:t> </a:t>
            </a:r>
            <a:r>
              <a:rPr lang="ru-RU" sz="2000" i="1" dirty="0" err="1"/>
              <a:t>дерек</a:t>
            </a:r>
            <a:r>
              <a:rPr lang="ru-RU" sz="2000" i="1" dirty="0"/>
              <a:t> </a:t>
            </a:r>
            <a:r>
              <a:rPr lang="ru-RU" sz="2000" i="1" dirty="0" err="1"/>
              <a:t>пакетін</a:t>
            </a:r>
            <a:r>
              <a:rPr lang="ru-RU" sz="2000" i="1" dirty="0"/>
              <a:t> </a:t>
            </a:r>
            <a:r>
              <a:rPr lang="ru-RU" sz="2000" i="1" dirty="0" err="1"/>
              <a:t>жібереді</a:t>
            </a:r>
            <a:endParaRPr lang="ru-RU" sz="2000" i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F37E6C9-EC7C-027B-F5F6-F269FCB7D5EE}"/>
              </a:ext>
            </a:extLst>
          </p:cNvPr>
          <p:cNvSpPr txBox="1"/>
          <p:nvPr/>
        </p:nvSpPr>
        <p:spPr>
          <a:xfrm>
            <a:off x="666184" y="2531373"/>
            <a:ext cx="60975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/>
              <a:t>DHT </a:t>
            </a:r>
            <a:r>
              <a:rPr lang="ru-RU" b="1" dirty="0" err="1"/>
              <a:t>датчигі</a:t>
            </a:r>
            <a:r>
              <a:rPr lang="ru-RU" b="1" dirty="0"/>
              <a:t> 40 бит </a:t>
            </a:r>
            <a:r>
              <a:rPr lang="ru-RU" b="1" dirty="0" err="1"/>
              <a:t>дерек</a:t>
            </a:r>
            <a:r>
              <a:rPr lang="ru-RU" b="1" dirty="0"/>
              <a:t> </a:t>
            </a:r>
            <a:r>
              <a:rPr lang="ru-RU" b="1" dirty="0" err="1"/>
              <a:t>жібереді</a:t>
            </a:r>
            <a:r>
              <a:rPr lang="ru-RU" b="1" dirty="0"/>
              <a:t>:</a:t>
            </a:r>
            <a:endParaRPr lang="ru-KZ" b="1" dirty="0"/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298DA367-24D8-7464-4AE1-BF7586CD04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51663"/>
              </p:ext>
            </p:extLst>
          </p:nvPr>
        </p:nvGraphicFramePr>
        <p:xfrm>
          <a:off x="666184" y="3160418"/>
          <a:ext cx="4774950" cy="2468880"/>
        </p:xfrm>
        <a:graphic>
          <a:graphicData uri="http://schemas.openxmlformats.org/drawingml/2006/table">
            <a:tbl>
              <a:tblPr/>
              <a:tblGrid>
                <a:gridCol w="2387475">
                  <a:extLst>
                    <a:ext uri="{9D8B030D-6E8A-4147-A177-3AD203B41FA5}">
                      <a16:colId xmlns:a16="http://schemas.microsoft.com/office/drawing/2014/main" val="3435197787"/>
                    </a:ext>
                  </a:extLst>
                </a:gridCol>
                <a:gridCol w="2387475">
                  <a:extLst>
                    <a:ext uri="{9D8B030D-6E8A-4147-A177-3AD203B41FA5}">
                      <a16:colId xmlns:a16="http://schemas.microsoft.com/office/drawing/2014/main" val="3422732278"/>
                    </a:ext>
                  </a:extLst>
                </a:gridCol>
              </a:tblGrid>
              <a:tr h="32024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Бит саны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 err="1"/>
                        <a:t>Мағынасы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6194420"/>
                  </a:ext>
                </a:extLst>
              </a:tr>
              <a:tr h="32024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8 бит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Ылғалдылық (бүтін)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0847494"/>
                  </a:ext>
                </a:extLst>
              </a:tr>
              <a:tr h="32024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8 бит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Ылғалдылық (ондық)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2924537"/>
                  </a:ext>
                </a:extLst>
              </a:tr>
              <a:tr h="32024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8 бит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Температура (бүтін)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8466842"/>
                  </a:ext>
                </a:extLst>
              </a:tr>
              <a:tr h="32024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8 бит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Температура (ондық)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8570631"/>
                  </a:ext>
                </a:extLst>
              </a:tr>
              <a:tr h="32024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8 бит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 err="1"/>
                        <a:t>Бақылау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қосындысы</a:t>
                      </a:r>
                      <a:r>
                        <a:rPr lang="ru-RU" dirty="0"/>
                        <a:t> (</a:t>
                      </a:r>
                      <a:r>
                        <a:rPr lang="en-US" dirty="0"/>
                        <a:t>checksum)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5120530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9A566125-F5FE-0F26-645C-6A23C79137FF}"/>
              </a:ext>
            </a:extLst>
          </p:cNvPr>
          <p:cNvSpPr txBox="1"/>
          <p:nvPr/>
        </p:nvSpPr>
        <p:spPr>
          <a:xfrm>
            <a:off x="7022849" y="2179388"/>
            <a:ext cx="42211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DHT11 </a:t>
            </a:r>
            <a:r>
              <a:rPr lang="ru-RU" b="1" dirty="0"/>
              <a:t>мен </a:t>
            </a:r>
            <a:r>
              <a:rPr lang="en-US" b="1" dirty="0"/>
              <a:t>DHT22 </a:t>
            </a:r>
            <a:r>
              <a:rPr lang="ru-RU" b="1" dirty="0" err="1"/>
              <a:t>айырмашылығы</a:t>
            </a:r>
            <a:endParaRPr lang="ru-KZ" b="1" dirty="0"/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id="{DA441509-BEE5-8132-52A7-0AE42A8C27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0337789"/>
              </p:ext>
            </p:extLst>
          </p:nvPr>
        </p:nvGraphicFramePr>
        <p:xfrm>
          <a:off x="6170692" y="2716039"/>
          <a:ext cx="5925492" cy="3736232"/>
        </p:xfrm>
        <a:graphic>
          <a:graphicData uri="http://schemas.openxmlformats.org/drawingml/2006/table">
            <a:tbl>
              <a:tblPr/>
              <a:tblGrid>
                <a:gridCol w="1975164">
                  <a:extLst>
                    <a:ext uri="{9D8B030D-6E8A-4147-A177-3AD203B41FA5}">
                      <a16:colId xmlns:a16="http://schemas.microsoft.com/office/drawing/2014/main" val="4076618676"/>
                    </a:ext>
                  </a:extLst>
                </a:gridCol>
                <a:gridCol w="1975164">
                  <a:extLst>
                    <a:ext uri="{9D8B030D-6E8A-4147-A177-3AD203B41FA5}">
                      <a16:colId xmlns:a16="http://schemas.microsoft.com/office/drawing/2014/main" val="690439182"/>
                    </a:ext>
                  </a:extLst>
                </a:gridCol>
                <a:gridCol w="1975164">
                  <a:extLst>
                    <a:ext uri="{9D8B030D-6E8A-4147-A177-3AD203B41FA5}">
                      <a16:colId xmlns:a16="http://schemas.microsoft.com/office/drawing/2014/main" val="3634223687"/>
                    </a:ext>
                  </a:extLst>
                </a:gridCol>
              </a:tblGrid>
              <a:tr h="35493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 dirty="0"/>
                        <a:t>Параметр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1"/>
                        <a:t>DHT11</a:t>
                      </a:r>
                      <a:endParaRPr lang="en-US" sz="16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1" dirty="0"/>
                        <a:t>DHT22</a:t>
                      </a:r>
                      <a:endParaRPr lang="en-US" sz="16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0676102"/>
                  </a:ext>
                </a:extLst>
              </a:tr>
              <a:tr h="35493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/>
                        <a:t>Температура диапазоны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0…+50 °C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−40…+80 °C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6107980"/>
                  </a:ext>
                </a:extLst>
              </a:tr>
              <a:tr h="35493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/>
                        <a:t>Температура дәлдігі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±2 °C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±0.5 °C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5662694"/>
                  </a:ext>
                </a:extLst>
              </a:tr>
              <a:tr h="35493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/>
                        <a:t>Ылғалдылық диапазоны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KZ" sz="1600"/>
                        <a:t>20–80 %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KZ" sz="1600"/>
                        <a:t>0–100 %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8126663"/>
                  </a:ext>
                </a:extLst>
              </a:tr>
              <a:tr h="35493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/>
                        <a:t>Ылғалдылық дәлдігі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KZ" sz="1600"/>
                        <a:t>±5 %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KZ" sz="1600"/>
                        <a:t>±2 %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1316697"/>
                  </a:ext>
                </a:extLst>
              </a:tr>
              <a:tr h="35493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/>
                        <a:t>Ажыратымдылығы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/>
                        <a:t>Төмен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/>
                        <a:t>Жоғары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2411496"/>
                  </a:ext>
                </a:extLst>
              </a:tr>
              <a:tr h="35493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/>
                        <a:t>Сұрау жиілігі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/>
                        <a:t>1 Гц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/>
                        <a:t>0.5 Гц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980291"/>
                  </a:ext>
                </a:extLst>
              </a:tr>
              <a:tr h="35493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/>
                        <a:t>Бағасы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/>
                        <a:t>Арзан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 dirty="0" err="1"/>
                        <a:t>Қымбатырақ</a:t>
                      </a:r>
                      <a:endParaRPr lang="ru-RU" sz="16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44261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00253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382C99-41DC-9C8F-9376-AC8703965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BMP </a:t>
            </a:r>
            <a:r>
              <a:rPr lang="ru-RU" dirty="0" err="1"/>
              <a:t>қысым</a:t>
            </a:r>
            <a:r>
              <a:rPr lang="ru-RU" dirty="0"/>
              <a:t> </a:t>
            </a:r>
            <a:r>
              <a:rPr lang="ru-RU" dirty="0" err="1"/>
              <a:t>датчиктері</a:t>
            </a:r>
            <a:endParaRPr lang="ru-KZ" dirty="0"/>
          </a:p>
        </p:txBody>
      </p:sp>
      <p:pic>
        <p:nvPicPr>
          <p:cNvPr id="8194" name="Picture 2" descr="BMP-180 Sensor With Arduino">
            <a:extLst>
              <a:ext uri="{FF2B5EF4-FFF2-40B4-BE49-F238E27FC236}">
                <a16:creationId xmlns:a16="http://schemas.microsoft.com/office/drawing/2014/main" id="{2F8B7896-2332-8906-773C-CCFA8F0339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2847" y="365125"/>
            <a:ext cx="4100362" cy="2245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0D890C8-E71E-300D-AE1B-8565DEF034A1}"/>
              </a:ext>
            </a:extLst>
          </p:cNvPr>
          <p:cNvSpPr txBox="1"/>
          <p:nvPr/>
        </p:nvSpPr>
        <p:spPr>
          <a:xfrm>
            <a:off x="640534" y="1690688"/>
            <a:ext cx="6097508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000" b="1" dirty="0"/>
              <a:t>BMP180 / BMP280</a:t>
            </a:r>
            <a:r>
              <a:rPr lang="ru-RU" sz="2000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err="1"/>
              <a:t>атмосфералық</a:t>
            </a:r>
            <a:r>
              <a:rPr lang="ru-RU" sz="2000" dirty="0"/>
              <a:t> </a:t>
            </a:r>
            <a:r>
              <a:rPr lang="ru-RU" sz="2000" dirty="0" err="1"/>
              <a:t>қысымды</a:t>
            </a:r>
            <a:r>
              <a:rPr lang="ru-RU" sz="2000" dirty="0"/>
              <a:t>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err="1"/>
              <a:t>температураны</a:t>
            </a:r>
            <a:br>
              <a:rPr lang="ru-RU" sz="2000" dirty="0"/>
            </a:br>
            <a:r>
              <a:rPr lang="ru-RU" sz="2000" dirty="0" err="1"/>
              <a:t>өлшейтін</a:t>
            </a:r>
            <a:r>
              <a:rPr lang="ru-RU" sz="2000" dirty="0"/>
              <a:t> </a:t>
            </a:r>
            <a:r>
              <a:rPr lang="ru-RU" sz="2000" b="1" dirty="0" err="1"/>
              <a:t>цифрлық</a:t>
            </a:r>
            <a:r>
              <a:rPr lang="ru-RU" sz="2000" b="1" dirty="0"/>
              <a:t> </a:t>
            </a:r>
            <a:r>
              <a:rPr lang="ru-RU" sz="2000" b="1" dirty="0" err="1"/>
              <a:t>барометрлік</a:t>
            </a:r>
            <a:r>
              <a:rPr lang="ru-RU" sz="2000" b="1" dirty="0"/>
              <a:t> </a:t>
            </a:r>
            <a:r>
              <a:rPr lang="ru-RU" sz="2000" b="1" dirty="0" err="1"/>
              <a:t>датчиктер</a:t>
            </a:r>
            <a:r>
              <a:rPr lang="ru-RU" sz="2000" dirty="0"/>
              <a:t>.</a:t>
            </a:r>
          </a:p>
          <a:p>
            <a:pPr>
              <a:buNone/>
            </a:pPr>
            <a:endParaRPr lang="ru-RU" sz="2000" dirty="0"/>
          </a:p>
          <a:p>
            <a:pPr>
              <a:buNone/>
            </a:pPr>
            <a:r>
              <a:rPr lang="ru-RU" sz="2000" dirty="0" err="1"/>
              <a:t>Бұл</a:t>
            </a:r>
            <a:r>
              <a:rPr lang="ru-RU" sz="2000" dirty="0"/>
              <a:t> </a:t>
            </a:r>
            <a:r>
              <a:rPr lang="ru-RU" sz="2000" dirty="0" err="1"/>
              <a:t>датчиктер</a:t>
            </a:r>
            <a:r>
              <a:rPr lang="ru-RU" sz="2000" dirty="0"/>
              <a:t> </a:t>
            </a:r>
            <a:r>
              <a:rPr lang="ru-RU" sz="2000" dirty="0" err="1"/>
              <a:t>көбіне</a:t>
            </a:r>
            <a:r>
              <a:rPr lang="ru-RU" sz="2000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err="1"/>
              <a:t>биіктікті</a:t>
            </a:r>
            <a:r>
              <a:rPr lang="ru-RU" sz="2000" dirty="0"/>
              <a:t> </a:t>
            </a:r>
            <a:r>
              <a:rPr lang="ru-RU" sz="2000" dirty="0" err="1"/>
              <a:t>есептеу</a:t>
            </a:r>
            <a:r>
              <a:rPr lang="ru-RU" sz="2000" dirty="0"/>
              <a:t>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err="1"/>
              <a:t>ауа</a:t>
            </a:r>
            <a:r>
              <a:rPr lang="ru-RU" sz="2000" dirty="0"/>
              <a:t> </a:t>
            </a:r>
            <a:r>
              <a:rPr lang="ru-RU" sz="2000" dirty="0" err="1"/>
              <a:t>райын</a:t>
            </a:r>
            <a:r>
              <a:rPr lang="ru-RU" sz="2000" dirty="0"/>
              <a:t> </a:t>
            </a:r>
            <a:r>
              <a:rPr lang="ru-RU" sz="2000" dirty="0" err="1"/>
              <a:t>бақылау</a:t>
            </a:r>
            <a:r>
              <a:rPr lang="ru-RU" sz="2000" dirty="0"/>
              <a:t>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err="1"/>
              <a:t>ұшу</a:t>
            </a:r>
            <a:r>
              <a:rPr lang="ru-RU" sz="2000" dirty="0"/>
              <a:t> </a:t>
            </a:r>
            <a:r>
              <a:rPr lang="ru-RU" sz="2000" dirty="0" err="1"/>
              <a:t>аппараттарының</a:t>
            </a:r>
            <a:r>
              <a:rPr lang="ru-RU" sz="2000" dirty="0"/>
              <a:t> </a:t>
            </a:r>
            <a:r>
              <a:rPr lang="ru-RU" sz="2000" dirty="0" err="1"/>
              <a:t>тұрақтандыру</a:t>
            </a:r>
            <a:r>
              <a:rPr lang="ru-RU" sz="2000" dirty="0"/>
              <a:t> </a:t>
            </a:r>
            <a:r>
              <a:rPr lang="ru-RU" sz="2000" dirty="0" err="1"/>
              <a:t>жүйелері</a:t>
            </a:r>
            <a:br>
              <a:rPr lang="ru-RU" sz="2000" dirty="0"/>
            </a:br>
            <a:r>
              <a:rPr lang="ru-RU" sz="2000" dirty="0" err="1"/>
              <a:t>үшін</a:t>
            </a:r>
            <a:r>
              <a:rPr lang="ru-RU" sz="2000" dirty="0"/>
              <a:t> </a:t>
            </a:r>
            <a:r>
              <a:rPr lang="ru-RU" sz="2000" dirty="0" err="1"/>
              <a:t>қолданылады</a:t>
            </a:r>
            <a:r>
              <a:rPr lang="ru-RU" sz="2000" dirty="0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B91717-90BE-FAFD-D106-540640219D53}"/>
              </a:ext>
            </a:extLst>
          </p:cNvPr>
          <p:cNvSpPr txBox="1"/>
          <p:nvPr/>
        </p:nvSpPr>
        <p:spPr>
          <a:xfrm>
            <a:off x="640534" y="4970280"/>
            <a:ext cx="555203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000" b="1" dirty="0" err="1"/>
              <a:t>Негізгі</a:t>
            </a:r>
            <a:r>
              <a:rPr lang="ru-RU" sz="2000" b="1" dirty="0"/>
              <a:t> идея:</a:t>
            </a:r>
          </a:p>
          <a:p>
            <a:pPr>
              <a:buNone/>
            </a:pPr>
            <a:r>
              <a:rPr lang="ru-RU" sz="2000" dirty="0" err="1"/>
              <a:t>Ауа</a:t>
            </a:r>
            <a:r>
              <a:rPr lang="ru-RU" sz="2000" dirty="0"/>
              <a:t> </a:t>
            </a:r>
            <a:r>
              <a:rPr lang="ru-RU" sz="2000" dirty="0" err="1"/>
              <a:t>қысымы</a:t>
            </a:r>
            <a:r>
              <a:rPr lang="ru-RU" sz="2000" dirty="0"/>
              <a:t> </a:t>
            </a:r>
            <a:r>
              <a:rPr lang="ru-RU" sz="2000" dirty="0" err="1"/>
              <a:t>өзгерсе</a:t>
            </a:r>
            <a:r>
              <a:rPr lang="ru-RU" sz="2000" dirty="0"/>
              <a:t> →</a:t>
            </a:r>
            <a:br>
              <a:rPr lang="ru-RU" sz="2000" dirty="0"/>
            </a:br>
            <a:r>
              <a:rPr lang="ru-RU" sz="2000" dirty="0"/>
              <a:t>сенсор </a:t>
            </a:r>
            <a:r>
              <a:rPr lang="ru-RU" sz="2000" dirty="0" err="1"/>
              <a:t>ішіндегі</a:t>
            </a:r>
            <a:r>
              <a:rPr lang="ru-RU" sz="2000" dirty="0"/>
              <a:t> </a:t>
            </a:r>
            <a:r>
              <a:rPr lang="ru-RU" sz="2000" b="1" dirty="0" err="1"/>
              <a:t>микромеханикалық</a:t>
            </a:r>
            <a:r>
              <a:rPr lang="ru-RU" sz="2000" b="1" dirty="0"/>
              <a:t> мембрана</a:t>
            </a:r>
            <a:r>
              <a:rPr lang="ru-RU" sz="2000" dirty="0"/>
              <a:t> </a:t>
            </a:r>
            <a:r>
              <a:rPr lang="ru-RU" sz="2000" dirty="0" err="1"/>
              <a:t>деформацияланады</a:t>
            </a:r>
            <a:r>
              <a:rPr lang="ru-RU" sz="2000" dirty="0"/>
              <a:t> →</a:t>
            </a:r>
            <a:br>
              <a:rPr lang="ru-RU" sz="2000" dirty="0"/>
            </a:br>
            <a:r>
              <a:rPr lang="ru-RU" sz="2000" dirty="0" err="1"/>
              <a:t>оның</a:t>
            </a:r>
            <a:r>
              <a:rPr lang="ru-RU" sz="2000" dirty="0"/>
              <a:t> </a:t>
            </a:r>
            <a:r>
              <a:rPr lang="ru-RU" sz="2000" dirty="0" err="1"/>
              <a:t>электрлік</a:t>
            </a:r>
            <a:r>
              <a:rPr lang="ru-RU" sz="2000" dirty="0"/>
              <a:t> </a:t>
            </a:r>
            <a:r>
              <a:rPr lang="ru-RU" sz="2000" dirty="0" err="1"/>
              <a:t>параметрлері</a:t>
            </a:r>
            <a:r>
              <a:rPr lang="ru-RU" sz="2000" dirty="0"/>
              <a:t> </a:t>
            </a:r>
            <a:r>
              <a:rPr lang="ru-RU" sz="2000" dirty="0" err="1"/>
              <a:t>өзгереді</a:t>
            </a:r>
            <a:r>
              <a:rPr lang="ru-RU" sz="2000" dirty="0"/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348B4B-9D63-C8D6-13AE-0E4A40F1D3FF}"/>
              </a:ext>
            </a:extLst>
          </p:cNvPr>
          <p:cNvSpPr txBox="1"/>
          <p:nvPr/>
        </p:nvSpPr>
        <p:spPr>
          <a:xfrm>
            <a:off x="7652847" y="2739635"/>
            <a:ext cx="4100362" cy="258532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KZ" b="1" dirty="0" err="1"/>
              <a:t>Ауа</a:t>
            </a:r>
            <a:r>
              <a:rPr lang="ru-KZ" b="1" dirty="0"/>
              <a:t> </a:t>
            </a:r>
            <a:r>
              <a:rPr lang="ru-KZ" b="1" dirty="0" err="1"/>
              <a:t>қысымы</a:t>
            </a:r>
            <a:r>
              <a:rPr lang="ru-KZ" b="1" dirty="0"/>
              <a:t> ↑</a:t>
            </a:r>
          </a:p>
          <a:p>
            <a:pPr algn="ctr"/>
            <a:r>
              <a:rPr lang="ru-KZ" b="1" dirty="0"/>
              <a:t>   ↓</a:t>
            </a:r>
          </a:p>
          <a:p>
            <a:pPr algn="ctr"/>
            <a:r>
              <a:rPr lang="ru-KZ" b="1" dirty="0"/>
              <a:t>Мембрана </a:t>
            </a:r>
            <a:r>
              <a:rPr lang="ru-KZ" b="1" dirty="0" err="1"/>
              <a:t>иіледі</a:t>
            </a:r>
            <a:endParaRPr lang="ru-KZ" b="1" dirty="0"/>
          </a:p>
          <a:p>
            <a:pPr algn="ctr"/>
            <a:r>
              <a:rPr lang="ru-KZ" b="1" dirty="0"/>
              <a:t>   ↓</a:t>
            </a:r>
          </a:p>
          <a:p>
            <a:pPr algn="ctr"/>
            <a:r>
              <a:rPr lang="ru-KZ" b="1" dirty="0" err="1"/>
              <a:t>Кедергі</a:t>
            </a:r>
            <a:r>
              <a:rPr lang="ru-KZ" b="1" dirty="0"/>
              <a:t> / </a:t>
            </a:r>
            <a:r>
              <a:rPr lang="ru-KZ" b="1" dirty="0" err="1"/>
              <a:t>сыйымдылық</a:t>
            </a:r>
            <a:r>
              <a:rPr lang="ru-KZ" b="1" dirty="0"/>
              <a:t> </a:t>
            </a:r>
            <a:r>
              <a:rPr lang="ru-KZ" b="1" dirty="0" err="1"/>
              <a:t>өзгереді</a:t>
            </a:r>
            <a:endParaRPr lang="ru-KZ" b="1" dirty="0"/>
          </a:p>
          <a:p>
            <a:pPr algn="ctr"/>
            <a:r>
              <a:rPr lang="ru-KZ" b="1" dirty="0"/>
              <a:t>   ↓</a:t>
            </a:r>
          </a:p>
          <a:p>
            <a:pPr algn="ctr"/>
            <a:r>
              <a:rPr lang="ru-KZ" b="1" dirty="0" err="1"/>
              <a:t>Электрлік</a:t>
            </a:r>
            <a:r>
              <a:rPr lang="ru-KZ" b="1" dirty="0"/>
              <a:t> сигнал</a:t>
            </a:r>
          </a:p>
          <a:p>
            <a:pPr algn="ctr"/>
            <a:r>
              <a:rPr lang="ru-KZ" b="1" dirty="0"/>
              <a:t>   ↓</a:t>
            </a:r>
          </a:p>
          <a:p>
            <a:pPr algn="ctr"/>
            <a:r>
              <a:rPr lang="ru-KZ" b="1" dirty="0"/>
              <a:t>АЦП → </a:t>
            </a:r>
            <a:r>
              <a:rPr lang="ru-KZ" b="1" dirty="0" err="1"/>
              <a:t>сандық</a:t>
            </a:r>
            <a:r>
              <a:rPr lang="ru-KZ" b="1" dirty="0"/>
              <a:t> код</a:t>
            </a:r>
          </a:p>
        </p:txBody>
      </p:sp>
    </p:spTree>
    <p:extLst>
      <p:ext uri="{BB962C8B-B14F-4D97-AF65-F5344CB8AC3E}">
        <p14:creationId xmlns:p14="http://schemas.microsoft.com/office/powerpoint/2010/main" val="32381268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13B2C1-96A5-94A0-B720-47DB82426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ru-RU" dirty="0" err="1"/>
              <a:t>Биіктікті</a:t>
            </a:r>
            <a:r>
              <a:rPr lang="ru-RU" dirty="0"/>
              <a:t> </a:t>
            </a:r>
            <a:r>
              <a:rPr lang="ru-RU" dirty="0" err="1"/>
              <a:t>қалай</a:t>
            </a:r>
            <a:r>
              <a:rPr lang="ru-RU" dirty="0"/>
              <a:t> </a:t>
            </a:r>
            <a:r>
              <a:rPr lang="ru-RU" dirty="0" err="1"/>
              <a:t>анықтайды</a:t>
            </a:r>
            <a:r>
              <a:rPr lang="ru-RU" dirty="0"/>
              <a:t>?</a:t>
            </a:r>
            <a:endParaRPr lang="ru-KZ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A2D0B9-1D25-0698-D5EF-8DB9CD85924F}"/>
              </a:ext>
            </a:extLst>
          </p:cNvPr>
          <p:cNvSpPr txBox="1"/>
          <p:nvPr/>
        </p:nvSpPr>
        <p:spPr>
          <a:xfrm>
            <a:off x="838200" y="1249161"/>
            <a:ext cx="609750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Биіктік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артқан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сайын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→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атмосфералық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қысым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төмендейді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Теңіз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≈ 101325 Па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8–9 метр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көтерілсе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→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қысым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≈ 1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гПа-ға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азаяды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6ACDAA-7F1F-42A3-9B76-0558439213A4}"/>
              </a:ext>
            </a:extLst>
          </p:cNvPr>
          <p:cNvSpPr txBox="1"/>
          <p:nvPr/>
        </p:nvSpPr>
        <p:spPr>
          <a:xfrm>
            <a:off x="838200" y="3573732"/>
            <a:ext cx="6097508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Неге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BMP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дрондарда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Дрон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биіктікті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тұрақты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ұстау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көтерілу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жылдамдығын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бақылау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GPS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істеу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GPS-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қарағанда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жылдам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нақты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биіктік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өзгерісін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4D2573B-C186-D050-7B30-79299121AFD0}"/>
              </a:ext>
            </a:extLst>
          </p:cNvPr>
          <p:cNvSpPr txBox="1"/>
          <p:nvPr/>
        </p:nvSpPr>
        <p:spPr>
          <a:xfrm>
            <a:off x="5855330" y="5728167"/>
            <a:ext cx="609750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IoT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метеостанцияда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қолданылады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K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 descr="Изображение выглядит как смартфон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CDD8519E-7C48-E377-82F5-7BC2C9245E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9617" y="1333442"/>
            <a:ext cx="1762788" cy="1310966"/>
          </a:xfrm>
          <a:prstGeom prst="rect">
            <a:avLst/>
          </a:prstGeom>
        </p:spPr>
      </p:pic>
      <p:pic>
        <p:nvPicPr>
          <p:cNvPr id="13" name="Рисунок 12" descr="Изображение выглядит как одежда, человек, на открытом воздухе, обувь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FB1ADE7B-FB5C-2B9B-C3E0-4042A3BB68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5708" y="1323176"/>
            <a:ext cx="4662533" cy="3160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2565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99863D-9C42-999A-A7D5-90EDA1B8C2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MQ </a:t>
            </a:r>
            <a:r>
              <a:rPr lang="ru-RU" dirty="0"/>
              <a:t>газ </a:t>
            </a:r>
            <a:r>
              <a:rPr lang="ru-RU" dirty="0" err="1"/>
              <a:t>датчиктері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AB016AA-C8F4-3AAC-0877-27CE31F9E3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485238" cy="43513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b="1" dirty="0"/>
              <a:t>MQ </a:t>
            </a:r>
            <a:r>
              <a:rPr lang="ru-RU" b="1" dirty="0" err="1"/>
              <a:t>сериясы</a:t>
            </a:r>
            <a:endParaRPr lang="ru-RU" dirty="0"/>
          </a:p>
          <a:p>
            <a:r>
              <a:rPr lang="ru-RU" dirty="0" err="1"/>
              <a:t>Аналогтық</a:t>
            </a:r>
            <a:endParaRPr lang="ru-RU" dirty="0"/>
          </a:p>
          <a:p>
            <a:r>
              <a:rPr lang="ru-RU" dirty="0" err="1"/>
              <a:t>Газдарды</a:t>
            </a:r>
            <a:r>
              <a:rPr lang="ru-RU" dirty="0"/>
              <a:t> </a:t>
            </a:r>
            <a:r>
              <a:rPr lang="ru-RU" dirty="0" err="1"/>
              <a:t>анықтайды</a:t>
            </a:r>
            <a:r>
              <a:rPr lang="ru-RU" dirty="0"/>
              <a:t>:</a:t>
            </a:r>
          </a:p>
          <a:p>
            <a:pPr lvl="1"/>
            <a:r>
              <a:rPr lang="ru-RU" dirty="0" err="1"/>
              <a:t>түтін</a:t>
            </a:r>
            <a:endParaRPr lang="ru-RU" dirty="0"/>
          </a:p>
          <a:p>
            <a:pPr lvl="1"/>
            <a:r>
              <a:rPr lang="en-US" dirty="0"/>
              <a:t>LPG</a:t>
            </a:r>
          </a:p>
          <a:p>
            <a:pPr lvl="1"/>
            <a:r>
              <a:rPr lang="en-US" dirty="0"/>
              <a:t>CO₂</a:t>
            </a:r>
          </a:p>
          <a:p>
            <a:pPr lvl="1"/>
            <a:r>
              <a:rPr lang="ru-RU" dirty="0"/>
              <a:t>алкоголь</a:t>
            </a:r>
          </a:p>
          <a:p>
            <a:pPr marL="0" indent="0">
              <a:buNone/>
            </a:pPr>
            <a:r>
              <a:rPr lang="ru-RU" dirty="0" err="1"/>
              <a:t>Ерекшелігі</a:t>
            </a:r>
            <a:r>
              <a:rPr lang="ru-RU" dirty="0"/>
              <a:t>:</a:t>
            </a:r>
          </a:p>
          <a:p>
            <a:r>
              <a:rPr lang="ru-RU" dirty="0" err="1"/>
              <a:t>алдын</a:t>
            </a:r>
            <a:r>
              <a:rPr lang="ru-RU" dirty="0"/>
              <a:t> ала </a:t>
            </a:r>
            <a:r>
              <a:rPr lang="ru-RU" dirty="0" err="1"/>
              <a:t>қыздыру</a:t>
            </a:r>
            <a:r>
              <a:rPr lang="ru-RU" dirty="0"/>
              <a:t> </a:t>
            </a:r>
            <a:r>
              <a:rPr lang="ru-RU" dirty="0" err="1"/>
              <a:t>қажет</a:t>
            </a:r>
            <a:endParaRPr lang="ru-RU" dirty="0"/>
          </a:p>
          <a:p>
            <a:r>
              <a:rPr lang="ru-RU" dirty="0" err="1"/>
              <a:t>калибрлеу</a:t>
            </a:r>
            <a:r>
              <a:rPr lang="ru-RU" dirty="0"/>
              <a:t> керек</a:t>
            </a:r>
          </a:p>
          <a:p>
            <a:endParaRPr lang="ru-KZ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15AC98-0909-6FFB-3F0A-951CF7332A7D}"/>
              </a:ext>
            </a:extLst>
          </p:cNvPr>
          <p:cNvSpPr txBox="1"/>
          <p:nvPr/>
        </p:nvSpPr>
        <p:spPr>
          <a:xfrm>
            <a:off x="6228524" y="439587"/>
            <a:ext cx="532179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b="1" dirty="0"/>
              <a:t>PIR </a:t>
            </a:r>
            <a:r>
              <a:rPr lang="ru-RU" sz="2400" b="1" dirty="0" err="1"/>
              <a:t>қозғалыс</a:t>
            </a:r>
            <a:r>
              <a:rPr lang="ru-RU" sz="2400" b="1" dirty="0"/>
              <a:t> </a:t>
            </a:r>
            <a:r>
              <a:rPr lang="ru-RU" sz="2400" b="1" dirty="0" err="1"/>
              <a:t>датчиктері</a:t>
            </a:r>
            <a:endParaRPr lang="ru-RU" sz="2400" b="1" dirty="0"/>
          </a:p>
          <a:p>
            <a:pPr>
              <a:buNone/>
            </a:pPr>
            <a:r>
              <a:rPr lang="en-US" sz="2400" b="1" dirty="0"/>
              <a:t>PIR (Passive Infrared)</a:t>
            </a: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/>
              <a:t>Адам </a:t>
            </a:r>
            <a:r>
              <a:rPr lang="ru-RU" sz="2400" dirty="0" err="1"/>
              <a:t>қозғалысын</a:t>
            </a:r>
            <a:r>
              <a:rPr lang="ru-RU" sz="2400" dirty="0"/>
              <a:t> </a:t>
            </a:r>
            <a:r>
              <a:rPr lang="ru-RU" sz="2400" dirty="0" err="1"/>
              <a:t>анықтайды</a:t>
            </a:r>
            <a:endParaRPr lang="ru-RU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Цифрлық</a:t>
            </a:r>
            <a:r>
              <a:rPr lang="ru-RU" sz="2400" dirty="0"/>
              <a:t> </a:t>
            </a:r>
            <a:r>
              <a:rPr lang="ru-RU" sz="2400" dirty="0" err="1"/>
              <a:t>шығыс</a:t>
            </a:r>
            <a:endParaRPr lang="ru-RU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Инфрақызыл</a:t>
            </a:r>
            <a:r>
              <a:rPr lang="ru-RU" sz="2400" dirty="0"/>
              <a:t> </a:t>
            </a:r>
            <a:r>
              <a:rPr lang="ru-RU" sz="2400" dirty="0" err="1"/>
              <a:t>сәулеленуге</a:t>
            </a:r>
            <a:r>
              <a:rPr lang="ru-RU" sz="2400" dirty="0"/>
              <a:t> </a:t>
            </a:r>
            <a:r>
              <a:rPr lang="ru-RU" sz="2400" dirty="0" err="1"/>
              <a:t>негізделген</a:t>
            </a:r>
            <a:endParaRPr lang="ru-RU" sz="2400" dirty="0"/>
          </a:p>
          <a:p>
            <a:pPr>
              <a:buNone/>
            </a:pPr>
            <a:endParaRPr lang="ru-RU" sz="2400" b="1" dirty="0"/>
          </a:p>
        </p:txBody>
      </p:sp>
      <p:pic>
        <p:nvPicPr>
          <p:cNvPr id="6" name="Picture 2" descr="Passive Infrared Sensor (PIR) working with Applications">
            <a:extLst>
              <a:ext uri="{FF2B5EF4-FFF2-40B4-BE49-F238E27FC236}">
                <a16:creationId xmlns:a16="http://schemas.microsoft.com/office/drawing/2014/main" id="{4D916875-22F9-F542-21F0-110B370961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7352" y="2979787"/>
            <a:ext cx="3904648" cy="3662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5C2DB26-6DAF-8BF8-7B9B-50D53CF39972}"/>
              </a:ext>
            </a:extLst>
          </p:cNvPr>
          <p:cNvSpPr txBox="1"/>
          <p:nvPr/>
        </p:nvSpPr>
        <p:spPr>
          <a:xfrm>
            <a:off x="5610932" y="4976634"/>
            <a:ext cx="291467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1800" b="1" dirty="0" err="1"/>
              <a:t>Қолданылуы</a:t>
            </a:r>
            <a:r>
              <a:rPr lang="ru-RU" sz="1800" b="1" dirty="0"/>
              <a:t>:</a:t>
            </a:r>
            <a:endParaRPr lang="ru-RU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 err="1"/>
              <a:t>Қауіпсіздік</a:t>
            </a:r>
            <a:r>
              <a:rPr lang="ru-RU" sz="1800" dirty="0"/>
              <a:t> </a:t>
            </a:r>
            <a:r>
              <a:rPr lang="ru-RU" sz="1800" dirty="0" err="1"/>
              <a:t>жүйелері</a:t>
            </a:r>
            <a:endParaRPr lang="ru-RU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 err="1"/>
              <a:t>Ақылды</a:t>
            </a:r>
            <a:r>
              <a:rPr lang="ru-RU" sz="1800" dirty="0"/>
              <a:t> </a:t>
            </a:r>
            <a:r>
              <a:rPr lang="ru-RU" sz="1800" dirty="0" err="1"/>
              <a:t>үй</a:t>
            </a:r>
            <a:endParaRPr lang="ru-RU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/>
              <a:t>Энергия </a:t>
            </a:r>
            <a:r>
              <a:rPr lang="ru-RU" sz="1800" dirty="0" err="1"/>
              <a:t>үнемдеу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5991147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ED2E1AA-3CF5-3894-9EC4-852B07174E89}"/>
              </a:ext>
            </a:extLst>
          </p:cNvPr>
          <p:cNvSpPr txBox="1"/>
          <p:nvPr/>
        </p:nvSpPr>
        <p:spPr>
          <a:xfrm>
            <a:off x="1401025" y="1171616"/>
            <a:ext cx="905572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600" b="1" dirty="0" err="1"/>
              <a:t>Қарастырылды</a:t>
            </a:r>
            <a:r>
              <a:rPr lang="ru-RU" sz="3600" b="1" dirty="0"/>
              <a:t>:</a:t>
            </a:r>
          </a:p>
          <a:p>
            <a:pPr>
              <a:buNone/>
            </a:pPr>
            <a:endParaRPr lang="ru-RU" sz="3600" b="1" dirty="0"/>
          </a:p>
          <a:p>
            <a:r>
              <a:rPr lang="ru-RU" sz="3600" b="1" dirty="0" err="1"/>
              <a:t>аналогтық</a:t>
            </a:r>
            <a:r>
              <a:rPr lang="ru-RU" sz="3600" b="1" dirty="0"/>
              <a:t> </a:t>
            </a:r>
            <a:r>
              <a:rPr lang="ru-RU" sz="3600" b="1" dirty="0" err="1"/>
              <a:t>және</a:t>
            </a:r>
            <a:r>
              <a:rPr lang="ru-RU" sz="3600" b="1" dirty="0"/>
              <a:t> </a:t>
            </a:r>
            <a:r>
              <a:rPr lang="ru-RU" sz="3600" b="1" dirty="0" err="1"/>
              <a:t>цифрлық</a:t>
            </a:r>
            <a:r>
              <a:rPr lang="ru-RU" sz="3600" b="1" dirty="0"/>
              <a:t> </a:t>
            </a:r>
            <a:r>
              <a:rPr lang="ru-RU" sz="3600" b="1" dirty="0" err="1"/>
              <a:t>датчиктер</a:t>
            </a:r>
            <a:endParaRPr lang="ru-RU" sz="3600" b="1" dirty="0"/>
          </a:p>
          <a:p>
            <a:r>
              <a:rPr lang="ru-RU" sz="3600" b="1" dirty="0" err="1"/>
              <a:t>өлшеу</a:t>
            </a:r>
            <a:r>
              <a:rPr lang="ru-RU" sz="3600" b="1" dirty="0"/>
              <a:t> </a:t>
            </a:r>
            <a:r>
              <a:rPr lang="ru-RU" sz="3600" b="1" dirty="0" err="1"/>
              <a:t>қателігі</a:t>
            </a:r>
            <a:r>
              <a:rPr lang="ru-RU" sz="3600" b="1" dirty="0"/>
              <a:t>, </a:t>
            </a:r>
            <a:r>
              <a:rPr lang="ru-RU" sz="3600" b="1" dirty="0" err="1"/>
              <a:t>дәлдік</a:t>
            </a:r>
            <a:r>
              <a:rPr lang="ru-RU" sz="3600" b="1" dirty="0"/>
              <a:t>, </a:t>
            </a:r>
            <a:r>
              <a:rPr lang="ru-RU" sz="3600" b="1" dirty="0" err="1"/>
              <a:t>сезімталдық</a:t>
            </a:r>
            <a:endParaRPr lang="ru-RU" sz="3600" b="1" dirty="0"/>
          </a:p>
          <a:p>
            <a:r>
              <a:rPr lang="ru-RU" sz="3600" b="1" dirty="0" err="1"/>
              <a:t>сұрау</a:t>
            </a:r>
            <a:r>
              <a:rPr lang="ru-RU" sz="3600" b="1" dirty="0"/>
              <a:t> </a:t>
            </a:r>
            <a:r>
              <a:rPr lang="ru-RU" sz="3600" b="1" dirty="0" err="1"/>
              <a:t>жиілігі</a:t>
            </a:r>
            <a:r>
              <a:rPr lang="ru-RU" sz="3600" b="1" dirty="0"/>
              <a:t> мен </a:t>
            </a:r>
            <a:r>
              <a:rPr lang="ru-RU" sz="3600" b="1" dirty="0" err="1"/>
              <a:t>дерек</a:t>
            </a:r>
            <a:r>
              <a:rPr lang="ru-RU" sz="3600" b="1" dirty="0"/>
              <a:t> </a:t>
            </a:r>
            <a:r>
              <a:rPr lang="ru-RU" sz="3600" b="1" dirty="0" err="1"/>
              <a:t>көлемі</a:t>
            </a:r>
            <a:endParaRPr lang="ru-RU" sz="3600" b="1" dirty="0"/>
          </a:p>
          <a:p>
            <a:r>
              <a:rPr lang="ru-RU" sz="3600" b="1" dirty="0" err="1"/>
              <a:t>кең</a:t>
            </a:r>
            <a:r>
              <a:rPr lang="ru-RU" sz="3600" b="1" dirty="0"/>
              <a:t> </a:t>
            </a:r>
            <a:r>
              <a:rPr lang="ru-RU" sz="3600" b="1" dirty="0" err="1"/>
              <a:t>таралған</a:t>
            </a:r>
            <a:r>
              <a:rPr lang="ru-RU" sz="3600" b="1" dirty="0"/>
              <a:t> </a:t>
            </a:r>
            <a:r>
              <a:rPr lang="ru-RU" sz="3600" b="1" dirty="0" err="1"/>
              <a:t>сенсорлар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592825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B47CD1-26CA-03FF-F28A-9474187AA5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Сенсорлар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түсінік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5C5445-CE55-0F1F-28D2-48D329DF87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Сенсор (датчик)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физикалық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шаманы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қабылдайтын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түрлендіретін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өңдеу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(МК, контроллер)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жіберетін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Өлшенетін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шамалар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мысалдары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🌡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</a:t>
            </a:r>
          </a:p>
          <a:p>
            <a:pPr marL="0" indent="0">
              <a:buNone/>
            </a:pPr>
            <a:r>
              <a:rPr lang="ru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💧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Ылғалдылық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🌬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Атмосфералық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қысым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💡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Жарықтану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🚶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🧪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концентрациясы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Сенсорсыз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сымсыз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сенсорлық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WSN)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болмайды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5362F01-1DDB-5F9F-2551-0D9F8E845A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6719" y="3429000"/>
            <a:ext cx="3095643" cy="1882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20A83D37-DD0A-81C1-3E60-A436977ED4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0807" y="3428999"/>
            <a:ext cx="3095643" cy="1882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54576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2B14C5-83C1-184F-F7BC-40FCB94FC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Датчиктерді</a:t>
            </a:r>
            <a:r>
              <a:rPr lang="ru-RU" dirty="0"/>
              <a:t> </a:t>
            </a:r>
            <a:r>
              <a:rPr lang="ru-RU" dirty="0" err="1"/>
              <a:t>жіктеу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F02DDE9-59D4-D1DF-0BD1-E70AFD7C9C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Шығыс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сигналы </a:t>
            </a:r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Аналогтық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датчиктер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Цифрлық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датчиктер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Өлшенетін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шама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Температуралық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Газдық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Оптикалық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Механикалық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Биосенсорлар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3B95CB-205D-7878-B669-90EC015C0906}"/>
              </a:ext>
            </a:extLst>
          </p:cNvPr>
          <p:cNvSpPr txBox="1"/>
          <p:nvPr/>
        </p:nvSpPr>
        <p:spPr>
          <a:xfrm>
            <a:off x="5998676" y="3429000"/>
            <a:ext cx="5517332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принципі</a:t>
            </a:r>
            <a:r>
              <a:rPr lang="ru-RU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Резистивті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Сыйымдылықты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Пьезоэлектрлік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 descr="Изображение выглядит как текст, Шрифт, снимок экрана, дизайн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25BB6BFE-02F2-1705-BD83-BFCCEB3DEA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0936" y="921561"/>
            <a:ext cx="3608270" cy="2372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6722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505DB4-258E-3772-83AC-A85DEC840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Аналогтық</a:t>
            </a:r>
            <a:r>
              <a:rPr lang="ru-RU" dirty="0"/>
              <a:t> </a:t>
            </a:r>
            <a:r>
              <a:rPr lang="ru-RU" dirty="0" err="1"/>
              <a:t>датчиктер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A4C53C4-26F8-0026-2EB4-5C45FC08BB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 err="1"/>
              <a:t>Аналогтық</a:t>
            </a:r>
            <a:r>
              <a:rPr lang="ru-RU" b="1" dirty="0"/>
              <a:t> датчик</a:t>
            </a:r>
            <a:r>
              <a:rPr lang="ru-RU" dirty="0"/>
              <a:t>:</a:t>
            </a:r>
          </a:p>
          <a:p>
            <a:r>
              <a:rPr lang="ru-RU" dirty="0" err="1"/>
              <a:t>үздіксіз</a:t>
            </a:r>
            <a:r>
              <a:rPr lang="ru-RU" dirty="0"/>
              <a:t> сигнал (</a:t>
            </a:r>
            <a:r>
              <a:rPr lang="ru-RU" dirty="0" err="1"/>
              <a:t>кернеу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ток) </a:t>
            </a:r>
            <a:r>
              <a:rPr lang="ru-RU" dirty="0" err="1"/>
              <a:t>шығарады</a:t>
            </a:r>
            <a:r>
              <a:rPr lang="ru-RU" dirty="0"/>
              <a:t>;</a:t>
            </a:r>
          </a:p>
          <a:p>
            <a:r>
              <a:rPr lang="ru-RU" dirty="0" err="1"/>
              <a:t>өлшенетін</a:t>
            </a:r>
            <a:r>
              <a:rPr lang="ru-RU" dirty="0"/>
              <a:t> </a:t>
            </a:r>
            <a:r>
              <a:rPr lang="ru-RU" dirty="0" err="1"/>
              <a:t>шамаға</a:t>
            </a:r>
            <a:r>
              <a:rPr lang="ru-RU" dirty="0"/>
              <a:t> </a:t>
            </a:r>
            <a:r>
              <a:rPr lang="ru-RU" dirty="0" err="1"/>
              <a:t>пропорционал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b="1" dirty="0" err="1"/>
              <a:t>Мысалдар</a:t>
            </a:r>
            <a:r>
              <a:rPr lang="ru-RU" b="1" dirty="0"/>
              <a:t>:</a:t>
            </a:r>
            <a:endParaRPr lang="ru-RU" dirty="0"/>
          </a:p>
          <a:p>
            <a:r>
              <a:rPr lang="ru-RU" dirty="0"/>
              <a:t>Термистор</a:t>
            </a:r>
          </a:p>
          <a:p>
            <a:r>
              <a:rPr lang="ru-RU" dirty="0"/>
              <a:t>Фоторезистор (</a:t>
            </a:r>
            <a:r>
              <a:rPr lang="en-US" dirty="0"/>
              <a:t>LDR)</a:t>
            </a:r>
          </a:p>
          <a:p>
            <a:r>
              <a:rPr lang="en-US" dirty="0"/>
              <a:t>MQ </a:t>
            </a:r>
            <a:r>
              <a:rPr lang="ru-RU" dirty="0" err="1"/>
              <a:t>сериялы</a:t>
            </a:r>
            <a:r>
              <a:rPr lang="ru-RU" dirty="0"/>
              <a:t> газ </a:t>
            </a:r>
            <a:r>
              <a:rPr lang="ru-RU" dirty="0" err="1"/>
              <a:t>датчиктері</a:t>
            </a:r>
            <a:endParaRPr lang="ru-RU" dirty="0"/>
          </a:p>
          <a:p>
            <a:pPr marL="0" indent="0">
              <a:buNone/>
            </a:pPr>
            <a:r>
              <a:rPr lang="ru-RU" b="1" dirty="0" err="1"/>
              <a:t>Ерекшеліктері</a:t>
            </a:r>
            <a:r>
              <a:rPr lang="ru-RU" b="1" dirty="0"/>
              <a:t>:</a:t>
            </a:r>
            <a:endParaRPr lang="ru-RU" dirty="0"/>
          </a:p>
          <a:p>
            <a:r>
              <a:rPr lang="ru-RU" dirty="0"/>
              <a:t>АЦП (</a:t>
            </a:r>
            <a:r>
              <a:rPr lang="en-US" dirty="0"/>
              <a:t>ADC) </a:t>
            </a:r>
            <a:r>
              <a:rPr lang="ru-RU" dirty="0" err="1"/>
              <a:t>қажет</a:t>
            </a:r>
            <a:endParaRPr lang="ru-RU" dirty="0"/>
          </a:p>
          <a:p>
            <a:r>
              <a:rPr lang="ru-RU" dirty="0"/>
              <a:t>Шу мен </a:t>
            </a:r>
            <a:r>
              <a:rPr lang="ru-RU" dirty="0" err="1"/>
              <a:t>кедергіге</a:t>
            </a:r>
            <a:r>
              <a:rPr lang="ru-RU" dirty="0"/>
              <a:t> </a:t>
            </a:r>
            <a:r>
              <a:rPr lang="ru-RU" dirty="0" err="1"/>
              <a:t>сезімтал</a:t>
            </a:r>
            <a:endParaRPr lang="ru-RU" dirty="0"/>
          </a:p>
          <a:p>
            <a:r>
              <a:rPr lang="ru-RU" dirty="0" err="1"/>
              <a:t>Калибрлеу</a:t>
            </a:r>
            <a:r>
              <a:rPr lang="ru-RU" dirty="0"/>
              <a:t> </a:t>
            </a:r>
            <a:r>
              <a:rPr lang="ru-RU" dirty="0" err="1"/>
              <a:t>қажет</a:t>
            </a:r>
            <a:endParaRPr lang="ru-RU" dirty="0"/>
          </a:p>
          <a:p>
            <a:endParaRPr lang="ru-KZ" dirty="0"/>
          </a:p>
        </p:txBody>
      </p:sp>
      <p:pic>
        <p:nvPicPr>
          <p:cNvPr id="3074" name="Picture 2" descr="терморезисторы">
            <a:extLst>
              <a:ext uri="{FF2B5EF4-FFF2-40B4-BE49-F238E27FC236}">
                <a16:creationId xmlns:a16="http://schemas.microsoft.com/office/drawing/2014/main" id="{00FE33A5-DB96-16E1-54C4-AD1AC63468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9635" y="2317998"/>
            <a:ext cx="2032191" cy="1746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Фоторезисторы - ОАО  Алагирский Завод Сопротивлений">
            <a:extLst>
              <a:ext uri="{FF2B5EF4-FFF2-40B4-BE49-F238E27FC236}">
                <a16:creationId xmlns:a16="http://schemas.microsoft.com/office/drawing/2014/main" id="{FC48EAD2-88F3-2660-947F-64B5F73458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3730" y="4472919"/>
            <a:ext cx="2488836" cy="1746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Изображение выглядит как электрони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247E1A39-88BC-FC7F-3A18-8678ABCC04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5309" y="2857724"/>
            <a:ext cx="2777240" cy="258475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2A1864A-3735-1729-3E71-3FDF4DB9801C}"/>
              </a:ext>
            </a:extLst>
          </p:cNvPr>
          <p:cNvSpPr txBox="1"/>
          <p:nvPr/>
        </p:nvSpPr>
        <p:spPr>
          <a:xfrm>
            <a:off x="635558" y="6076847"/>
            <a:ext cx="1092088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 err="1"/>
              <a:t>Калибрлеу</a:t>
            </a:r>
            <a:r>
              <a:rPr lang="ru-RU" i="1" dirty="0"/>
              <a:t> — </a:t>
            </a:r>
            <a:r>
              <a:rPr lang="ru-RU" i="1" dirty="0" err="1"/>
              <a:t>бұл</a:t>
            </a:r>
            <a:r>
              <a:rPr lang="ru-RU" i="1" dirty="0"/>
              <a:t> </a:t>
            </a:r>
            <a:r>
              <a:rPr lang="ru-RU" i="1" dirty="0" err="1"/>
              <a:t>сенсордың</a:t>
            </a:r>
            <a:r>
              <a:rPr lang="ru-RU" i="1" dirty="0"/>
              <a:t> </a:t>
            </a:r>
            <a:r>
              <a:rPr lang="ru-RU" i="1" dirty="0" err="1"/>
              <a:t>өлшеу</a:t>
            </a:r>
            <a:r>
              <a:rPr lang="ru-RU" i="1" dirty="0"/>
              <a:t> </a:t>
            </a:r>
            <a:r>
              <a:rPr lang="ru-RU" i="1" dirty="0" err="1"/>
              <a:t>нәтижесін</a:t>
            </a:r>
            <a:r>
              <a:rPr lang="ru-RU" i="1" dirty="0"/>
              <a:t> </a:t>
            </a:r>
            <a:r>
              <a:rPr lang="ru-RU" i="1" dirty="0" err="1"/>
              <a:t>нақты</a:t>
            </a:r>
            <a:r>
              <a:rPr lang="ru-RU" i="1" dirty="0"/>
              <a:t> (</a:t>
            </a:r>
            <a:r>
              <a:rPr lang="ru-RU" i="1" dirty="0" err="1"/>
              <a:t>эталондық</a:t>
            </a:r>
            <a:r>
              <a:rPr lang="ru-RU" i="1" dirty="0"/>
              <a:t>) </a:t>
            </a:r>
            <a:r>
              <a:rPr lang="ru-RU" i="1" dirty="0" err="1"/>
              <a:t>мәндермен</a:t>
            </a:r>
            <a:r>
              <a:rPr lang="ru-RU" i="1" dirty="0"/>
              <a:t> </a:t>
            </a:r>
            <a:r>
              <a:rPr lang="ru-RU" i="1" dirty="0" err="1"/>
              <a:t>салыстырып</a:t>
            </a:r>
            <a:r>
              <a:rPr lang="ru-RU" i="1" dirty="0"/>
              <a:t>, </a:t>
            </a:r>
            <a:r>
              <a:rPr lang="ru-RU" i="1" dirty="0" err="1"/>
              <a:t>өлшеу</a:t>
            </a:r>
            <a:r>
              <a:rPr lang="ru-RU" i="1" dirty="0"/>
              <a:t> </a:t>
            </a:r>
            <a:r>
              <a:rPr lang="ru-RU" i="1" dirty="0" err="1"/>
              <a:t>қатесін</a:t>
            </a:r>
            <a:r>
              <a:rPr lang="ru-RU" i="1" dirty="0"/>
              <a:t> </a:t>
            </a:r>
            <a:r>
              <a:rPr lang="ru-RU" i="1" dirty="0" err="1"/>
              <a:t>анықтау</a:t>
            </a:r>
            <a:r>
              <a:rPr lang="ru-RU" i="1" dirty="0"/>
              <a:t> </a:t>
            </a:r>
            <a:r>
              <a:rPr lang="ru-RU" i="1" dirty="0" err="1"/>
              <a:t>және</a:t>
            </a:r>
            <a:r>
              <a:rPr lang="ru-RU" i="1" dirty="0"/>
              <a:t> </a:t>
            </a:r>
            <a:r>
              <a:rPr lang="ru-RU" i="1" dirty="0" err="1"/>
              <a:t>түзету</a:t>
            </a:r>
            <a:r>
              <a:rPr lang="ru-RU" i="1" dirty="0"/>
              <a:t> </a:t>
            </a:r>
            <a:r>
              <a:rPr lang="ru-RU" i="1" dirty="0" err="1"/>
              <a:t>процесі</a:t>
            </a:r>
            <a:r>
              <a:rPr lang="ru-RU" i="1" dirty="0"/>
              <a:t>.</a:t>
            </a:r>
            <a:endParaRPr lang="ru-KZ" i="1" dirty="0"/>
          </a:p>
        </p:txBody>
      </p:sp>
    </p:spTree>
    <p:extLst>
      <p:ext uri="{BB962C8B-B14F-4D97-AF65-F5344CB8AC3E}">
        <p14:creationId xmlns:p14="http://schemas.microsoft.com/office/powerpoint/2010/main" val="26837504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C6011C-974B-CBE4-4832-DD868B8AA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Цифрлық</a:t>
            </a:r>
            <a:r>
              <a:rPr lang="ru-RU" dirty="0"/>
              <a:t> </a:t>
            </a:r>
            <a:r>
              <a:rPr lang="ru-RU" dirty="0" err="1"/>
              <a:t>датчиктер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6F551F-519A-5279-5BAC-0782251B48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569840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err="1"/>
              <a:t>Цифрлық</a:t>
            </a:r>
            <a:r>
              <a:rPr lang="ru-RU" sz="2400" b="1" dirty="0"/>
              <a:t> датчик</a:t>
            </a:r>
            <a:r>
              <a:rPr lang="ru-RU" sz="2400" dirty="0"/>
              <a:t>:</a:t>
            </a:r>
          </a:p>
          <a:p>
            <a:r>
              <a:rPr lang="ru-RU" sz="2400" dirty="0" err="1"/>
              <a:t>дайын</a:t>
            </a:r>
            <a:r>
              <a:rPr lang="ru-RU" sz="2400" dirty="0"/>
              <a:t> </a:t>
            </a:r>
            <a:r>
              <a:rPr lang="ru-RU" sz="2400" dirty="0" err="1"/>
              <a:t>сандық</a:t>
            </a:r>
            <a:r>
              <a:rPr lang="ru-RU" sz="2400" dirty="0"/>
              <a:t> </a:t>
            </a:r>
            <a:r>
              <a:rPr lang="ru-RU" sz="2400" dirty="0" err="1"/>
              <a:t>деректерді</a:t>
            </a:r>
            <a:r>
              <a:rPr lang="ru-RU" sz="2400" dirty="0"/>
              <a:t> </a:t>
            </a:r>
            <a:r>
              <a:rPr lang="ru-RU" sz="2400" dirty="0" err="1"/>
              <a:t>шығарады</a:t>
            </a:r>
            <a:r>
              <a:rPr lang="ru-RU" sz="2400" dirty="0"/>
              <a:t>;</a:t>
            </a:r>
          </a:p>
          <a:p>
            <a:r>
              <a:rPr lang="ru-RU" sz="2400" dirty="0" err="1"/>
              <a:t>ішінде</a:t>
            </a:r>
            <a:r>
              <a:rPr lang="ru-RU" sz="2400" dirty="0"/>
              <a:t> АЦП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өңдеу</a:t>
            </a:r>
            <a:r>
              <a:rPr lang="ru-RU" sz="2400" dirty="0"/>
              <a:t> </a:t>
            </a:r>
            <a:r>
              <a:rPr lang="ru-RU" sz="2400" dirty="0" err="1"/>
              <a:t>блогы</a:t>
            </a:r>
            <a:r>
              <a:rPr lang="ru-RU" sz="2400" dirty="0"/>
              <a:t> бар.</a:t>
            </a:r>
          </a:p>
          <a:p>
            <a:pPr marL="0" indent="0">
              <a:buNone/>
            </a:pPr>
            <a:endParaRPr lang="ru-RU" sz="2400" b="1" dirty="0"/>
          </a:p>
          <a:p>
            <a:pPr marL="0" indent="0">
              <a:buNone/>
            </a:pPr>
            <a:r>
              <a:rPr lang="ru-RU" sz="2400" b="1" dirty="0" err="1"/>
              <a:t>Интерфейстері</a:t>
            </a:r>
            <a:r>
              <a:rPr lang="ru-RU" sz="2400" b="1" dirty="0"/>
              <a:t>:</a:t>
            </a:r>
            <a:endParaRPr lang="ru-RU" sz="2400" dirty="0"/>
          </a:p>
          <a:p>
            <a:r>
              <a:rPr lang="en-US" sz="2400" dirty="0"/>
              <a:t>I²C</a:t>
            </a:r>
          </a:p>
          <a:p>
            <a:r>
              <a:rPr lang="en-US" sz="2400" dirty="0"/>
              <a:t>SPI</a:t>
            </a:r>
          </a:p>
          <a:p>
            <a:r>
              <a:rPr lang="en-US" sz="2400" dirty="0"/>
              <a:t>UART</a:t>
            </a:r>
          </a:p>
          <a:p>
            <a:r>
              <a:rPr lang="en-US" sz="2400" dirty="0" err="1"/>
              <a:t>OneWire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21B785-4CE8-DC59-806F-45B5E73E35D9}"/>
              </a:ext>
            </a:extLst>
          </p:cNvPr>
          <p:cNvSpPr txBox="1"/>
          <p:nvPr/>
        </p:nvSpPr>
        <p:spPr>
          <a:xfrm>
            <a:off x="3863567" y="3609157"/>
            <a:ext cx="3623649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2400" b="1" dirty="0" err="1"/>
              <a:t>Артықшылықтары</a:t>
            </a:r>
            <a:r>
              <a:rPr lang="ru-RU" sz="2400" b="1" dirty="0"/>
              <a:t>:</a:t>
            </a:r>
            <a:endParaRPr lang="ru-RU" sz="2400" dirty="0"/>
          </a:p>
          <a:p>
            <a:r>
              <a:rPr lang="ru-RU" sz="2400" dirty="0"/>
              <a:t>Шу аз</a:t>
            </a:r>
          </a:p>
          <a:p>
            <a:r>
              <a:rPr lang="ru-RU" sz="2400" dirty="0" err="1"/>
              <a:t>Бағдарламалау</a:t>
            </a:r>
            <a:r>
              <a:rPr lang="ru-RU" sz="2400" dirty="0"/>
              <a:t> </a:t>
            </a:r>
            <a:r>
              <a:rPr lang="ru-RU" sz="2400" dirty="0" err="1"/>
              <a:t>оңай</a:t>
            </a:r>
            <a:endParaRPr lang="ru-RU" sz="2400" dirty="0"/>
          </a:p>
          <a:p>
            <a:r>
              <a:rPr lang="ru-RU" sz="2400" dirty="0" err="1"/>
              <a:t>Өлшеу</a:t>
            </a:r>
            <a:r>
              <a:rPr lang="ru-RU" sz="2400" dirty="0"/>
              <a:t> </a:t>
            </a:r>
            <a:r>
              <a:rPr lang="ru-RU" sz="2400" dirty="0" err="1"/>
              <a:t>тұрақты</a:t>
            </a:r>
            <a:endParaRPr lang="ru-RU" sz="2400" dirty="0"/>
          </a:p>
          <a:p>
            <a:pPr marL="0" indent="0">
              <a:buNone/>
            </a:pPr>
            <a:endParaRPr lang="ru-RU" sz="2400" b="1" dirty="0"/>
          </a:p>
          <a:p>
            <a:pPr marL="0" indent="0">
              <a:buNone/>
            </a:pPr>
            <a:r>
              <a:rPr lang="ru-RU" sz="2400" b="1" dirty="0" err="1"/>
              <a:t>Кемшілігі</a:t>
            </a:r>
            <a:r>
              <a:rPr lang="ru-RU" sz="2400" b="1" dirty="0"/>
              <a:t>:</a:t>
            </a:r>
            <a:endParaRPr lang="ru-RU" sz="2400" dirty="0"/>
          </a:p>
          <a:p>
            <a:r>
              <a:rPr lang="ru-RU" sz="2400" dirty="0" err="1"/>
              <a:t>Бағасы</a:t>
            </a:r>
            <a:r>
              <a:rPr lang="ru-RU" sz="2400" dirty="0"/>
              <a:t> </a:t>
            </a:r>
            <a:r>
              <a:rPr lang="ru-RU" sz="2400" dirty="0" err="1"/>
              <a:t>салыстырмалы</a:t>
            </a:r>
            <a:r>
              <a:rPr lang="ru-RU" sz="2400" dirty="0"/>
              <a:t> </a:t>
            </a:r>
            <a:r>
              <a:rPr lang="ru-RU" sz="2400" dirty="0" err="1"/>
              <a:t>түрде</a:t>
            </a:r>
            <a:r>
              <a:rPr lang="ru-RU" sz="2400" dirty="0"/>
              <a:t> </a:t>
            </a:r>
            <a:r>
              <a:rPr lang="ru-RU" sz="2400" dirty="0" err="1"/>
              <a:t>жоғары</a:t>
            </a:r>
            <a:endParaRPr lang="ru-RU" sz="2400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C0AE6BEC-27F5-7D20-9A87-5C04FCFF3B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0796" y="1830529"/>
            <a:ext cx="4662346" cy="4662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8166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3EB58A-1733-3705-B05A-DBC6DB358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Аналогтық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цифрлық</a:t>
            </a:r>
            <a:r>
              <a:rPr lang="ru-RU" dirty="0"/>
              <a:t> </a:t>
            </a:r>
            <a:r>
              <a:rPr lang="ru-RU" dirty="0" err="1"/>
              <a:t>датчиктерді</a:t>
            </a:r>
            <a:r>
              <a:rPr lang="ru-RU" dirty="0"/>
              <a:t> </a:t>
            </a:r>
            <a:r>
              <a:rPr lang="ru-RU" dirty="0" err="1"/>
              <a:t>салыстыру</a:t>
            </a:r>
            <a:endParaRPr lang="ru-KZ" dirty="0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3001D0DE-7BE9-36E5-A393-7A0F2D573B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0089644"/>
              </p:ext>
            </p:extLst>
          </p:nvPr>
        </p:nvGraphicFramePr>
        <p:xfrm>
          <a:off x="838200" y="2632410"/>
          <a:ext cx="10515600" cy="2194560"/>
        </p:xfrm>
        <a:graphic>
          <a:graphicData uri="http://schemas.openxmlformats.org/drawingml/2006/table">
            <a:tbl>
              <a:tblPr/>
              <a:tblGrid>
                <a:gridCol w="3505200">
                  <a:extLst>
                    <a:ext uri="{9D8B030D-6E8A-4147-A177-3AD203B41FA5}">
                      <a16:colId xmlns:a16="http://schemas.microsoft.com/office/drawing/2014/main" val="423878495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494816781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96205183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b="1" dirty="0"/>
                        <a:t>Параметр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b="1"/>
                        <a:t>Аналогтық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b="1" dirty="0" err="1"/>
                        <a:t>Цифрлық</a:t>
                      </a:r>
                      <a:endParaRPr lang="ru-RU" b="1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95202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Сигнал түрі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Үздіксіз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Дискретті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64652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Шу әсері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Жоғары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Төмен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9373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Калибрлеу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Қажет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Көбіне қажет емес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91904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Бағдарламалау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Күрделі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Оңай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68338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 err="1"/>
                        <a:t>Бағасы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 err="1"/>
                        <a:t>Төмен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 err="1"/>
                        <a:t>Жоғары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48657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71482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A81037-30E7-3FF0-C65A-972BB2E66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метрологиялық</a:t>
            </a:r>
            <a:r>
              <a:rPr lang="ru-RU" dirty="0"/>
              <a:t> </a:t>
            </a:r>
            <a:r>
              <a:rPr lang="ru-RU" dirty="0" err="1"/>
              <a:t>сипаттамалар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EBD57C-498F-1283-C656-C50D3980DC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err="1">
                <a:solidFill>
                  <a:srgbClr val="FF0000"/>
                </a:solidFill>
              </a:rPr>
              <a:t>Өлшеу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қателігі</a:t>
            </a:r>
            <a:r>
              <a:rPr lang="ru-RU" b="1" dirty="0">
                <a:solidFill>
                  <a:srgbClr val="FF0000"/>
                </a:solidFill>
              </a:rPr>
              <a:t> (погрешность)</a:t>
            </a:r>
          </a:p>
          <a:p>
            <a:pPr marL="0" indent="0">
              <a:buNone/>
            </a:pPr>
            <a:r>
              <a:rPr lang="ru-RU" dirty="0" err="1"/>
              <a:t>Өлшенген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нақты</a:t>
            </a:r>
            <a:r>
              <a:rPr lang="ru-RU" dirty="0"/>
              <a:t> </a:t>
            </a:r>
            <a:r>
              <a:rPr lang="ru-RU" dirty="0" err="1"/>
              <a:t>мәннің</a:t>
            </a:r>
            <a:r>
              <a:rPr lang="ru-RU" dirty="0"/>
              <a:t> </a:t>
            </a:r>
            <a:r>
              <a:rPr lang="ru-RU" dirty="0" err="1"/>
              <a:t>айырмасы</a:t>
            </a:r>
            <a:r>
              <a:rPr lang="ru-RU" dirty="0"/>
              <a:t>: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b="1" dirty="0" err="1"/>
              <a:t>Дәлдік</a:t>
            </a:r>
            <a:endParaRPr lang="ru-RU" b="1" dirty="0"/>
          </a:p>
          <a:p>
            <a:r>
              <a:rPr lang="ru-RU" dirty="0" err="1"/>
              <a:t>Өлшеу</a:t>
            </a:r>
            <a:r>
              <a:rPr lang="ru-RU" dirty="0"/>
              <a:t> </a:t>
            </a:r>
            <a:r>
              <a:rPr lang="ru-RU" dirty="0" err="1"/>
              <a:t>нәтижесінің</a:t>
            </a:r>
            <a:r>
              <a:rPr lang="ru-RU" dirty="0"/>
              <a:t> </a:t>
            </a:r>
            <a:r>
              <a:rPr lang="ru-RU" dirty="0" err="1"/>
              <a:t>нақты</a:t>
            </a:r>
            <a:r>
              <a:rPr lang="ru-RU" dirty="0"/>
              <a:t> </a:t>
            </a:r>
            <a:r>
              <a:rPr lang="ru-RU" dirty="0" err="1"/>
              <a:t>мәнге</a:t>
            </a:r>
            <a:r>
              <a:rPr lang="ru-RU" dirty="0"/>
              <a:t> </a:t>
            </a:r>
            <a:r>
              <a:rPr lang="ru-RU" dirty="0" err="1"/>
              <a:t>жақындығы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b="1" dirty="0" err="1"/>
              <a:t>Сезімталдық</a:t>
            </a:r>
            <a:endParaRPr lang="ru-RU" b="1" dirty="0"/>
          </a:p>
          <a:p>
            <a:r>
              <a:rPr lang="ru-RU" dirty="0" err="1"/>
              <a:t>Кіріс</a:t>
            </a:r>
            <a:r>
              <a:rPr lang="ru-RU" dirty="0"/>
              <a:t> </a:t>
            </a:r>
            <a:r>
              <a:rPr lang="ru-RU" dirty="0" err="1"/>
              <a:t>шамасының</a:t>
            </a:r>
            <a:r>
              <a:rPr lang="ru-RU" dirty="0"/>
              <a:t> </a:t>
            </a:r>
            <a:r>
              <a:rPr lang="ru-RU" dirty="0" err="1"/>
              <a:t>өзгеруіне</a:t>
            </a:r>
            <a:r>
              <a:rPr lang="ru-RU" dirty="0"/>
              <a:t> </a:t>
            </a:r>
            <a:r>
              <a:rPr lang="ru-RU" dirty="0" err="1"/>
              <a:t>шығыс</a:t>
            </a:r>
            <a:r>
              <a:rPr lang="ru-RU" dirty="0"/>
              <a:t> </a:t>
            </a:r>
            <a:r>
              <a:rPr lang="ru-RU" dirty="0" err="1"/>
              <a:t>сигналының</a:t>
            </a:r>
            <a:r>
              <a:rPr lang="ru-RU" dirty="0"/>
              <a:t> </a:t>
            </a:r>
            <a:r>
              <a:rPr lang="ru-RU" dirty="0" err="1"/>
              <a:t>реакциясы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  <a:p>
            <a:endParaRPr lang="ru-KZ" dirty="0"/>
          </a:p>
        </p:txBody>
      </p:sp>
      <p:pic>
        <p:nvPicPr>
          <p:cNvPr id="5" name="Рисунок 4" descr="Изображение выглядит как Шрифт, текст, белый, линия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9660E61F-19BB-4185-F877-CB776EFC83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9587" y="3033712"/>
            <a:ext cx="3552825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1718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D4E9FE8-2CA8-9148-A60E-60EBE51089B3}"/>
              </a:ext>
            </a:extLst>
          </p:cNvPr>
          <p:cNvSpPr txBox="1"/>
          <p:nvPr/>
        </p:nvSpPr>
        <p:spPr>
          <a:xfrm>
            <a:off x="332716" y="580443"/>
            <a:ext cx="6097508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 err="1">
                <a:solidFill>
                  <a:srgbClr val="FF0000"/>
                </a:solidFill>
              </a:rPr>
              <a:t>Сезімталдық</a:t>
            </a:r>
            <a:r>
              <a:rPr lang="ru-RU" sz="2400" b="1" dirty="0"/>
              <a:t> </a:t>
            </a:r>
          </a:p>
          <a:p>
            <a:pPr>
              <a:buNone/>
            </a:pPr>
            <a:endParaRPr lang="ru-RU" sz="2400" b="1" dirty="0"/>
          </a:p>
          <a:p>
            <a:r>
              <a:rPr lang="ru-RU" sz="2400" dirty="0"/>
              <a:t>0.01 В / °</a:t>
            </a:r>
            <a:r>
              <a:rPr lang="en-US" sz="2400" dirty="0"/>
              <a:t>C → </a:t>
            </a:r>
            <a:r>
              <a:rPr lang="ru-RU" sz="2400" dirty="0" err="1"/>
              <a:t>төмен</a:t>
            </a:r>
            <a:r>
              <a:rPr lang="ru-RU" sz="2400" dirty="0"/>
              <a:t> </a:t>
            </a:r>
            <a:r>
              <a:rPr lang="ru-RU" sz="2400" dirty="0" err="1"/>
              <a:t>сезімталдық</a:t>
            </a:r>
            <a:endParaRPr lang="ru-RU" sz="2400" dirty="0"/>
          </a:p>
          <a:p>
            <a:r>
              <a:rPr lang="ru-RU" sz="2400" dirty="0"/>
              <a:t>0.1 В / °</a:t>
            </a:r>
            <a:r>
              <a:rPr lang="en-US" sz="2400" dirty="0"/>
              <a:t>C → </a:t>
            </a:r>
            <a:r>
              <a:rPr lang="ru-RU" sz="2400" dirty="0" err="1"/>
              <a:t>жоғары</a:t>
            </a:r>
            <a:r>
              <a:rPr lang="ru-RU" sz="2400" dirty="0"/>
              <a:t> </a:t>
            </a:r>
            <a:r>
              <a:rPr lang="ru-RU" sz="2400" dirty="0" err="1"/>
              <a:t>сезімталдық</a:t>
            </a:r>
            <a:endParaRPr lang="ru-RU" sz="2400" dirty="0"/>
          </a:p>
          <a:p>
            <a:pPr>
              <a:buNone/>
            </a:pPr>
            <a:endParaRPr lang="ru-RU" sz="2400" dirty="0"/>
          </a:p>
          <a:p>
            <a:pPr>
              <a:buNone/>
            </a:pPr>
            <a:r>
              <a:rPr lang="ru-RU" sz="2400" dirty="0" err="1"/>
              <a:t>Жоғары</a:t>
            </a:r>
            <a:r>
              <a:rPr lang="ru-RU" sz="2400" dirty="0"/>
              <a:t> </a:t>
            </a:r>
            <a:r>
              <a:rPr lang="ru-RU" sz="2400" dirty="0" err="1"/>
              <a:t>сезімталдық</a:t>
            </a:r>
            <a:r>
              <a:rPr lang="ru-RU" sz="2400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пайдалы</a:t>
            </a:r>
            <a:r>
              <a:rPr lang="ru-RU" sz="2400" dirty="0"/>
              <a:t> </a:t>
            </a:r>
            <a:r>
              <a:rPr lang="ru-RU" sz="2400" dirty="0" err="1"/>
              <a:t>сигналды</a:t>
            </a:r>
            <a:r>
              <a:rPr lang="ru-RU" sz="2400" dirty="0"/>
              <a:t> </a:t>
            </a:r>
            <a:r>
              <a:rPr lang="ru-RU" sz="2400" dirty="0" err="1"/>
              <a:t>күшейтеді</a:t>
            </a:r>
            <a:endParaRPr lang="ru-RU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/>
              <a:t>шу </a:t>
            </a:r>
            <a:r>
              <a:rPr lang="ru-RU" sz="2400" dirty="0" err="1"/>
              <a:t>деңгейін</a:t>
            </a:r>
            <a:r>
              <a:rPr lang="ru-RU" sz="2400" dirty="0"/>
              <a:t> де </a:t>
            </a:r>
            <a:r>
              <a:rPr lang="ru-RU" sz="2400" dirty="0" err="1"/>
              <a:t>арттырады</a:t>
            </a:r>
            <a:endParaRPr lang="ru-RU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CE19E0-8EFD-7F3D-9E2C-1073363800AA}"/>
              </a:ext>
            </a:extLst>
          </p:cNvPr>
          <p:cNvSpPr txBox="1"/>
          <p:nvPr/>
        </p:nvSpPr>
        <p:spPr>
          <a:xfrm>
            <a:off x="5614658" y="580443"/>
            <a:ext cx="6097508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 err="1">
                <a:solidFill>
                  <a:srgbClr val="FF0000"/>
                </a:solidFill>
              </a:rPr>
              <a:t>Датчикті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сұрау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жиілігі</a:t>
            </a:r>
            <a:r>
              <a:rPr lang="ru-RU" sz="2400" b="1" dirty="0">
                <a:solidFill>
                  <a:srgbClr val="FF0000"/>
                </a:solidFill>
              </a:rPr>
              <a:t> (</a:t>
            </a:r>
            <a:r>
              <a:rPr lang="en-US" sz="2400" b="1" dirty="0">
                <a:solidFill>
                  <a:srgbClr val="FF0000"/>
                </a:solidFill>
              </a:rPr>
              <a:t>Sampling Rate)</a:t>
            </a:r>
          </a:p>
          <a:p>
            <a:pPr>
              <a:buNone/>
            </a:pPr>
            <a:r>
              <a:rPr lang="ru-RU" sz="2400" dirty="0" err="1"/>
              <a:t>секундына</a:t>
            </a:r>
            <a:r>
              <a:rPr lang="ru-RU" sz="2400" dirty="0"/>
              <a:t> </a:t>
            </a:r>
            <a:r>
              <a:rPr lang="ru-RU" sz="2400" dirty="0" err="1"/>
              <a:t>неше</a:t>
            </a:r>
            <a:r>
              <a:rPr lang="ru-RU" sz="2400" dirty="0"/>
              <a:t> </a:t>
            </a:r>
            <a:r>
              <a:rPr lang="ru-RU" sz="2400" dirty="0" err="1"/>
              <a:t>рет</a:t>
            </a:r>
            <a:r>
              <a:rPr lang="ru-RU" sz="2400" dirty="0"/>
              <a:t> </a:t>
            </a:r>
            <a:r>
              <a:rPr lang="ru-RU" sz="2400" dirty="0" err="1"/>
              <a:t>дерек</a:t>
            </a:r>
            <a:r>
              <a:rPr lang="ru-RU" sz="2400" dirty="0"/>
              <a:t> </a:t>
            </a:r>
            <a:r>
              <a:rPr lang="ru-RU" sz="2400" dirty="0" err="1"/>
              <a:t>оқылады</a:t>
            </a:r>
            <a:r>
              <a:rPr lang="ru-RU" sz="2400" dirty="0"/>
              <a:t>.</a:t>
            </a:r>
          </a:p>
          <a:p>
            <a:pPr>
              <a:buNone/>
            </a:pPr>
            <a:endParaRPr lang="ru-RU" sz="2400" b="1" dirty="0"/>
          </a:p>
          <a:p>
            <a:pPr>
              <a:buNone/>
            </a:pPr>
            <a:r>
              <a:rPr lang="ru-RU" sz="2400" b="1" dirty="0" err="1"/>
              <a:t>Мысалдар</a:t>
            </a:r>
            <a:r>
              <a:rPr lang="ru-RU" sz="2400" b="1" dirty="0"/>
              <a:t>:</a:t>
            </a:r>
            <a:endParaRPr lang="ru-RU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/>
              <a:t>Температура: 1 Гц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Қысым</a:t>
            </a:r>
            <a:r>
              <a:rPr lang="ru-RU" sz="2400" dirty="0"/>
              <a:t>: 1–10 Гц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Діріл</a:t>
            </a:r>
            <a:r>
              <a:rPr lang="ru-RU" sz="2400" dirty="0"/>
              <a:t>: 1–10 кГц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PIR </a:t>
            </a:r>
            <a:r>
              <a:rPr lang="ru-RU" sz="2400" dirty="0"/>
              <a:t>датчик: </a:t>
            </a:r>
            <a:r>
              <a:rPr lang="ru-RU" sz="2400" dirty="0" err="1"/>
              <a:t>оқиға</a:t>
            </a:r>
            <a:r>
              <a:rPr lang="ru-RU" sz="2400" dirty="0"/>
              <a:t> </a:t>
            </a:r>
            <a:r>
              <a:rPr lang="ru-RU" sz="2400" dirty="0" err="1"/>
              <a:t>бойынша</a:t>
            </a:r>
            <a:endParaRPr lang="ru-RU" sz="2400" dirty="0"/>
          </a:p>
          <a:p>
            <a:pPr>
              <a:buNone/>
            </a:pPr>
            <a:endParaRPr lang="ru-RU" sz="2400" dirty="0"/>
          </a:p>
          <a:p>
            <a:pPr>
              <a:buNone/>
            </a:pPr>
            <a:r>
              <a:rPr lang="ru-RU" sz="2400" dirty="0" err="1"/>
              <a:t>Өте</a:t>
            </a:r>
            <a:r>
              <a:rPr lang="ru-RU" sz="2400" dirty="0"/>
              <a:t> </a:t>
            </a:r>
            <a:r>
              <a:rPr lang="ru-RU" sz="2400" dirty="0" err="1"/>
              <a:t>жоғары</a:t>
            </a:r>
            <a:r>
              <a:rPr lang="ru-RU" sz="2400" dirty="0"/>
              <a:t> </a:t>
            </a:r>
            <a:r>
              <a:rPr lang="ru-RU" sz="2400" dirty="0" err="1"/>
              <a:t>жиілік</a:t>
            </a:r>
            <a:r>
              <a:rPr lang="ru-RU" sz="2400" dirty="0"/>
              <a:t> </a:t>
            </a:r>
            <a:r>
              <a:rPr lang="ru-RU" sz="2400" dirty="0" err="1"/>
              <a:t>энергияны</a:t>
            </a:r>
            <a:r>
              <a:rPr lang="ru-RU" sz="2400" dirty="0"/>
              <a:t> </a:t>
            </a:r>
            <a:r>
              <a:rPr lang="ru-RU" sz="2400" dirty="0" err="1"/>
              <a:t>көп</a:t>
            </a:r>
            <a:r>
              <a:rPr lang="ru-RU" sz="2400" dirty="0"/>
              <a:t> </a:t>
            </a:r>
            <a:r>
              <a:rPr lang="ru-RU" sz="2400" dirty="0" err="1"/>
              <a:t>жұмсайды</a:t>
            </a:r>
            <a:r>
              <a:rPr lang="ru-RU" sz="2400" dirty="0"/>
              <a:t>, </a:t>
            </a:r>
            <a:r>
              <a:rPr lang="ru-RU" sz="2400" dirty="0" err="1"/>
              <a:t>дерек</a:t>
            </a:r>
            <a:r>
              <a:rPr lang="ru-RU" sz="2400" dirty="0"/>
              <a:t> </a:t>
            </a:r>
            <a:r>
              <a:rPr lang="ru-RU" sz="2400" dirty="0" err="1"/>
              <a:t>көлемін</a:t>
            </a:r>
            <a:r>
              <a:rPr lang="ru-RU" sz="2400" dirty="0"/>
              <a:t> </a:t>
            </a:r>
            <a:r>
              <a:rPr lang="ru-RU" sz="2400" dirty="0" err="1"/>
              <a:t>арттырады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7339917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769289-4F6D-45F6-0A06-670B92482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Деректер</a:t>
            </a:r>
            <a:r>
              <a:rPr lang="ru-RU" b="1" dirty="0"/>
              <a:t> </a:t>
            </a:r>
            <a:r>
              <a:rPr lang="ru-RU" b="1" dirty="0" err="1"/>
              <a:t>көлемі</a:t>
            </a:r>
            <a:br>
              <a:rPr lang="ru-RU" b="1" dirty="0"/>
            </a:br>
            <a:endParaRPr lang="ru-KZ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B57D816-7AE8-0383-C25C-E7331A76372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336737"/>
                <a:ext cx="10515600" cy="4351338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/>
                        <m:t>𝑉</m:t>
                      </m:r>
                      <m:r>
                        <a:rPr lang="ru-RU"/>
                        <m:t>=</m:t>
                      </m:r>
                      <m:sSub>
                        <m:sSubPr>
                          <m:ctrlPr>
                            <a:rPr lang="ar-AE" i="1"/>
                          </m:ctrlPr>
                        </m:sSubPr>
                        <m:e>
                          <m:r>
                            <a:rPr lang="ar-AE" i="1"/>
                            <m:t>𝑓</m:t>
                          </m:r>
                        </m:e>
                        <m:sub>
                          <m:r>
                            <a:rPr lang="ar-AE" i="1"/>
                            <m:t>𝑠</m:t>
                          </m:r>
                        </m:sub>
                      </m:sSub>
                      <m:r>
                        <a:rPr lang="ar-AE"/>
                        <m:t>×</m:t>
                      </m:r>
                      <m:sSub>
                        <m:sSubPr>
                          <m:ctrlPr>
                            <a:rPr lang="ar-AE" i="1"/>
                          </m:ctrlPr>
                        </m:sSubPr>
                        <m:e>
                          <m:r>
                            <a:rPr lang="ar-AE" i="1"/>
                            <m:t>𝑁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ru-RU" i="1"/>
                            <m:t>бит</m:t>
                          </m:r>
                        </m:sub>
                      </m:sSub>
                      <m:r>
                        <a:rPr lang="ar-AE"/>
                        <m:t>×</m:t>
                      </m:r>
                      <m:r>
                        <a:rPr lang="ar-AE" i="1"/>
                        <m:t>𝑇</m:t>
                      </m:r>
                    </m:oMath>
                  </m:oMathPara>
                </a14:m>
                <a:endParaRPr lang="ar-AE" b="0" dirty="0"/>
              </a:p>
              <a:p>
                <a:pPr marL="0" indent="0">
                  <a:buNone/>
                </a:pPr>
                <a:r>
                  <a:rPr lang="ru-RU" dirty="0" err="1"/>
                  <a:t>мұндағы</a:t>
                </a:r>
                <a:r>
                  <a:rPr lang="ru-RU" dirty="0"/>
                  <a:t>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ar-AE"/>
                        </m:ctrlPr>
                      </m:sSubPr>
                      <m:e>
                        <m:r>
                          <a:rPr lang="ar-AE" i="1"/>
                          <m:t>𝑓</m:t>
                        </m:r>
                      </m:e>
                      <m:sub>
                        <m:r>
                          <a:rPr lang="ar-AE" i="1"/>
                          <m:t>𝑠</m:t>
                        </m:r>
                      </m:sub>
                    </m:sSub>
                  </m:oMath>
                </a14:m>
                <a:r>
                  <a:rPr lang="en-US" dirty="0"/>
                  <a:t> - c</a:t>
                </a:r>
                <a:r>
                  <a:rPr lang="ru-RU" dirty="0" err="1"/>
                  <a:t>ұрау</a:t>
                </a:r>
                <a:r>
                  <a:rPr lang="ru-RU" dirty="0"/>
                  <a:t> </a:t>
                </a:r>
                <a:r>
                  <a:rPr lang="ru-RU" dirty="0" err="1"/>
                  <a:t>жиілігі</a:t>
                </a:r>
                <a:endParaRPr lang="ru-RU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ar-AE"/>
                        </m:ctrlPr>
                      </m:sSubPr>
                      <m:e>
                        <m:r>
                          <a:rPr lang="ar-AE" i="1"/>
                          <m:t>𝑁</m:t>
                        </m:r>
                      </m:e>
                      <m:sub>
                        <m:r>
                          <m:rPr>
                            <m:nor/>
                          </m:rPr>
                          <a:rPr lang="ru-RU" i="1"/>
                          <m:t>бит</m:t>
                        </m:r>
                      </m:sub>
                    </m:sSub>
                  </m:oMath>
                </a14:m>
                <a:r>
                  <a:rPr lang="en-US" dirty="0"/>
                  <a:t> - </a:t>
                </a:r>
                <a:r>
                  <a:rPr lang="kk-KZ" dirty="0"/>
                  <a:t>р</a:t>
                </a:r>
                <a:r>
                  <a:rPr lang="ru-RU" dirty="0" err="1"/>
                  <a:t>азрядтылық</a:t>
                </a:r>
                <a:endParaRPr lang="ru-RU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ru-RU" i="1"/>
                      <m:t>𝑇</m:t>
                    </m:r>
                  </m:oMath>
                </a14:m>
                <a:r>
                  <a:rPr lang="ru-RU" dirty="0"/>
                  <a:t> - уақыт</a:t>
                </a:r>
              </a:p>
              <a:p>
                <a:pPr marL="0" indent="0">
                  <a:buNone/>
                </a:pPr>
                <a:r>
                  <a:rPr lang="ru-KZ" dirty="0"/>
                  <a:t> </a:t>
                </a:r>
                <a:r>
                  <a:rPr lang="en-US" b="1" dirty="0"/>
                  <a:t>WSN </a:t>
                </a:r>
                <a:r>
                  <a:rPr lang="ru-RU" b="1" dirty="0" err="1"/>
                  <a:t>жүйесінде</a:t>
                </a:r>
                <a:r>
                  <a:rPr lang="ru-RU" b="1" dirty="0"/>
                  <a:t> </a:t>
                </a:r>
                <a:r>
                  <a:rPr lang="ru-RU" b="1" dirty="0" err="1"/>
                  <a:t>дерек</a:t>
                </a:r>
                <a:r>
                  <a:rPr lang="ru-RU" b="1" dirty="0"/>
                  <a:t> = энергия</a:t>
                </a:r>
                <a:endParaRPr lang="ru-RU" dirty="0"/>
              </a:p>
              <a:p>
                <a:endParaRPr lang="ru-KZ" dirty="0"/>
              </a:p>
            </p:txBody>
          </p:sp>
        </mc:Choice>
        <mc:Fallback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B57D816-7AE8-0383-C25C-E7331A76372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336737"/>
                <a:ext cx="10515600" cy="4351338"/>
              </a:xfrm>
              <a:blipFill>
                <a:blip r:embed="rId2"/>
                <a:stretch>
                  <a:fillRect l="-1217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5B52325-13FF-9FC4-9FDA-70010B69DFCB}"/>
                  </a:ext>
                </a:extLst>
              </p:cNvPr>
              <p:cNvSpPr txBox="1"/>
              <p:nvPr/>
            </p:nvSpPr>
            <p:spPr>
              <a:xfrm>
                <a:off x="7964785" y="2625336"/>
                <a:ext cx="3768505" cy="17740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buNone/>
                </a:pPr>
                <a:r>
                  <a:rPr lang="ru-RU" b="1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Мысал</a:t>
                </a:r>
                <a:r>
                  <a:rPr lang="ru-RU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ar-A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ar-AE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ar-AE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ar-AE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ru-RU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Гц (</a:t>
                </a:r>
                <a:r>
                  <a:rPr lang="ru-RU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секундына</a:t>
                </a:r>
                <a:r>
                  <a:rPr lang="ru-RU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 </a:t>
                </a:r>
                <a:r>
                  <a:rPr lang="ru-RU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рет</a:t>
                </a:r>
                <a:r>
                  <a:rPr lang="ru-RU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ar-A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m:rPr>
                            <m:nor/>
                          </m:rPr>
                          <a:rPr lang="ru-RU" b="0" i="1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бит</m:t>
                        </m:r>
                      </m:sub>
                    </m:sSub>
                    <m:r>
                      <a:rPr lang="ar-AE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ar-AE" b="0" i="1" smtClean="0">
                        <a:latin typeface="Cambria Math" panose="02040503050406030204" pitchFamily="18" charset="0"/>
                      </a:rPr>
                      <m:t>16</m:t>
                    </m:r>
                  </m:oMath>
                </a14:m>
                <a:r>
                  <a:rPr lang="ru-RU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бит</a:t>
                </a:r>
              </a:p>
              <a:p>
                <a14:m>
                  <m:oMath xmlns:m="http://schemas.openxmlformats.org/officeDocument/2006/math">
                    <m:r>
                      <a:rPr lang="ru-RU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ru-RU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i="1" smtClean="0">
                        <a:latin typeface="Cambria Math" panose="02040503050406030204" pitchFamily="18" charset="0"/>
                      </a:rPr>
                      <m:t>60</m:t>
                    </m:r>
                  </m:oMath>
                </a14:m>
                <a:r>
                  <a:rPr lang="ru-RU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 (1 минут)</a:t>
                </a:r>
              </a:p>
              <a:p>
                <a:pPr>
                  <a:buNone/>
                </a:pPr>
                <a:endParaRPr lang="kk-KZ" i="1" dirty="0">
                  <a:latin typeface="Cambria Math" panose="02040503050406030204" pitchFamily="18" charset="0"/>
                </a:endParaRPr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ru-RU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ru-RU" i="1" smtClean="0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ru-RU" i="1" smtClean="0">
                          <a:latin typeface="Cambria Math" panose="02040503050406030204" pitchFamily="18" charset="0"/>
                        </a:rPr>
                        <m:t>16</m:t>
                      </m:r>
                      <m:r>
                        <a:rPr lang="ru-RU" i="1" smtClean="0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ru-RU" i="1" smtClean="0">
                          <a:latin typeface="Cambria Math" panose="02040503050406030204" pitchFamily="18" charset="0"/>
                        </a:rPr>
                        <m:t>60</m:t>
                      </m:r>
                      <m:r>
                        <a:rPr lang="ru-RU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i="1" smtClean="0">
                          <a:latin typeface="Cambria Math" panose="02040503050406030204" pitchFamily="18" charset="0"/>
                        </a:rPr>
                        <m:t>960</m:t>
                      </m:r>
                      <m:r>
                        <m:rPr>
                          <m:nor/>
                        </m:rPr>
                        <a:rPr lang="ru-RU" b="0" i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 бит</m:t>
                      </m:r>
                    </m:oMath>
                  </m:oMathPara>
                </a14:m>
                <a:endParaRPr lang="ru-RU" b="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5B52325-13FF-9FC4-9FDA-70010B69DF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4785" y="2625336"/>
                <a:ext cx="3768505" cy="1774012"/>
              </a:xfrm>
              <a:prstGeom prst="rect">
                <a:avLst/>
              </a:prstGeom>
              <a:blipFill>
                <a:blip r:embed="rId3"/>
                <a:stretch>
                  <a:fillRect l="-1456" t="-2062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16C5AA6-75BE-166D-EC5A-D8EC38225B34}"/>
                  </a:ext>
                </a:extLst>
              </p:cNvPr>
              <p:cNvSpPr txBox="1"/>
              <p:nvPr/>
            </p:nvSpPr>
            <p:spPr>
              <a:xfrm>
                <a:off x="7964785" y="4674456"/>
                <a:ext cx="3677970" cy="17740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ru-KZ"/>
                </a:defPPr>
                <a:lvl1pPr>
                  <a:buNone/>
                  <a:defRPr b="1" i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r>
                  <a:rPr lang="ru-RU" dirty="0" err="1"/>
                  <a:t>Мысал</a:t>
                </a:r>
                <a:r>
                  <a:rPr lang="ru-RU" dirty="0"/>
                  <a:t> 2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ar-AE" b="0"/>
                        </m:ctrlPr>
                      </m:sSubPr>
                      <m:e>
                        <m:r>
                          <a:rPr lang="ar-AE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ar-AE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ar-AE" b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ar-AE" b="0" i="1" smtClean="0">
                        <a:latin typeface="Cambria Math" panose="02040503050406030204" pitchFamily="18" charset="0"/>
                      </a:rPr>
                      <m:t>10</m:t>
                    </m:r>
                  </m:oMath>
                </a14:m>
                <a:r>
                  <a:rPr lang="ru-RU" b="0" dirty="0"/>
                  <a:t>Гц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ar-AE" b="0"/>
                        </m:ctrlPr>
                      </m:sSubPr>
                      <m:e>
                        <m:r>
                          <a:rPr lang="ar-AE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m:rPr>
                            <m:nor/>
                          </m:rPr>
                          <a:rPr lang="ru-RU" b="0"/>
                          <m:t>бит</m:t>
                        </m:r>
                      </m:sub>
                    </m:sSub>
                    <m:r>
                      <a:rPr lang="ar-AE" b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ar-AE" b="0" i="1" smtClean="0">
                        <a:latin typeface="Cambria Math" panose="02040503050406030204" pitchFamily="18" charset="0"/>
                      </a:rPr>
                      <m:t>16</m:t>
                    </m:r>
                  </m:oMath>
                </a14:m>
                <a:r>
                  <a:rPr lang="ru-RU" b="0" dirty="0"/>
                  <a:t>бит</a:t>
                </a:r>
              </a:p>
              <a:p>
                <a14:m>
                  <m:oMath xmlns:m="http://schemas.openxmlformats.org/officeDocument/2006/math">
                    <m:r>
                      <a:rPr lang="ru-RU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ru-RU" b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b="0" i="1" smtClean="0">
                        <a:latin typeface="Cambria Math" panose="02040503050406030204" pitchFamily="18" charset="0"/>
                      </a:rPr>
                      <m:t>60</m:t>
                    </m:r>
                  </m:oMath>
                </a14:m>
                <a:r>
                  <a:rPr lang="ru-RU" b="0" dirty="0"/>
                  <a:t>с</a:t>
                </a:r>
              </a:p>
              <a:p>
                <a:pPr/>
                <a:endParaRPr lang="kk-KZ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ru-RU" b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ru-RU" b="0" smtClean="0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16</m:t>
                      </m:r>
                      <m:r>
                        <a:rPr lang="ru-RU" b="0" smtClean="0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60</m:t>
                      </m:r>
                      <m:r>
                        <a:rPr lang="ru-RU" b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9600</m:t>
                      </m:r>
                      <m:r>
                        <m:rPr>
                          <m:nor/>
                        </m:rPr>
                        <a:rPr lang="ru-RU" b="0"/>
                        <m:t> бит</m:t>
                      </m:r>
                    </m:oMath>
                  </m:oMathPara>
                </a14:m>
                <a:endParaRPr lang="ru-RU" b="0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16C5AA6-75BE-166D-EC5A-D8EC38225B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4785" y="4674456"/>
                <a:ext cx="3677970" cy="1774012"/>
              </a:xfrm>
              <a:prstGeom prst="rect">
                <a:avLst/>
              </a:prstGeom>
              <a:blipFill>
                <a:blip r:embed="rId4"/>
                <a:stretch>
                  <a:fillRect l="-1493" t="-2062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B56F7DB9-F657-4CE8-4194-EB95691A38EF}"/>
              </a:ext>
            </a:extLst>
          </p:cNvPr>
          <p:cNvSpPr txBox="1"/>
          <p:nvPr/>
        </p:nvSpPr>
        <p:spPr>
          <a:xfrm>
            <a:off x="984564" y="4628362"/>
            <a:ext cx="6303475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/>
              <a:t>WSN-</a:t>
            </a:r>
            <a:r>
              <a:rPr lang="ru-RU" b="1" dirty="0"/>
              <a:t>де энергия неге </a:t>
            </a:r>
            <a:r>
              <a:rPr lang="ru-RU" b="1" dirty="0" err="1"/>
              <a:t>маңызды</a:t>
            </a:r>
            <a:r>
              <a:rPr lang="ru-RU" b="1" dirty="0"/>
              <a:t>?</a:t>
            </a:r>
          </a:p>
          <a:p>
            <a:pPr>
              <a:buNone/>
            </a:pPr>
            <a:r>
              <a:rPr lang="en-US" dirty="0"/>
              <a:t>WSN </a:t>
            </a:r>
            <a:r>
              <a:rPr lang="ru-RU" dirty="0" err="1"/>
              <a:t>түйіндері</a:t>
            </a:r>
            <a:r>
              <a:rPr lang="ru-RU" dirty="0"/>
              <a:t> </a:t>
            </a:r>
            <a:r>
              <a:rPr lang="ru-RU" dirty="0" err="1"/>
              <a:t>көбіне</a:t>
            </a:r>
            <a:r>
              <a:rPr lang="ru-RU" dirty="0"/>
              <a:t>:</a:t>
            </a:r>
          </a:p>
          <a:p>
            <a:r>
              <a:rPr lang="ru-RU" dirty="0" err="1"/>
              <a:t>батареямен</a:t>
            </a:r>
            <a:r>
              <a:rPr lang="ru-RU" dirty="0"/>
              <a:t>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істейді</a:t>
            </a:r>
            <a:endParaRPr lang="ru-RU" dirty="0"/>
          </a:p>
          <a:p>
            <a:r>
              <a:rPr lang="ru-RU" dirty="0" err="1"/>
              <a:t>алыс</a:t>
            </a:r>
            <a:r>
              <a:rPr lang="ru-RU" dirty="0"/>
              <a:t> </a:t>
            </a:r>
            <a:r>
              <a:rPr lang="ru-RU" dirty="0" err="1"/>
              <a:t>жерде</a:t>
            </a:r>
            <a:r>
              <a:rPr lang="ru-RU" dirty="0"/>
              <a:t> </a:t>
            </a:r>
            <a:r>
              <a:rPr lang="ru-RU" dirty="0" err="1"/>
              <a:t>орналасады</a:t>
            </a:r>
            <a:endParaRPr lang="ru-RU" dirty="0"/>
          </a:p>
          <a:p>
            <a:r>
              <a:rPr lang="ru-RU" dirty="0" err="1"/>
              <a:t>батареяны</a:t>
            </a:r>
            <a:r>
              <a:rPr lang="ru-RU" dirty="0"/>
              <a:t> </a:t>
            </a:r>
            <a:r>
              <a:rPr lang="ru-RU" dirty="0" err="1"/>
              <a:t>жиі</a:t>
            </a:r>
            <a:r>
              <a:rPr lang="ru-RU" dirty="0"/>
              <a:t> </a:t>
            </a:r>
            <a:r>
              <a:rPr lang="ru-RU" dirty="0" err="1"/>
              <a:t>ауыстыру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 </a:t>
            </a:r>
            <a:r>
              <a:rPr lang="ru-RU" dirty="0" err="1"/>
              <a:t>емес</a:t>
            </a:r>
            <a:endParaRPr lang="ru-RU" dirty="0"/>
          </a:p>
          <a:p>
            <a:pPr>
              <a:buNone/>
            </a:pPr>
            <a:r>
              <a:rPr lang="ru-RU" b="1" dirty="0" err="1"/>
              <a:t>Ең</a:t>
            </a:r>
            <a:r>
              <a:rPr lang="ru-RU" b="1" dirty="0"/>
              <a:t> </a:t>
            </a:r>
            <a:r>
              <a:rPr lang="ru-RU" b="1" dirty="0" err="1"/>
              <a:t>көп</a:t>
            </a:r>
            <a:r>
              <a:rPr lang="ru-RU" b="1" dirty="0"/>
              <a:t> </a:t>
            </a:r>
            <a:r>
              <a:rPr lang="ru-RU" b="1" dirty="0" err="1"/>
              <a:t>энергияны</a:t>
            </a:r>
            <a:r>
              <a:rPr lang="ru-RU" b="1" dirty="0"/>
              <a:t> не </a:t>
            </a:r>
            <a:r>
              <a:rPr lang="ru-RU" b="1" dirty="0" err="1"/>
              <a:t>жейді</a:t>
            </a:r>
            <a:r>
              <a:rPr lang="ru-RU" b="1" dirty="0"/>
              <a:t>?</a:t>
            </a:r>
            <a:br>
              <a:rPr lang="ru-RU" dirty="0"/>
            </a:br>
            <a:r>
              <a:rPr lang="ru-RU" b="1" dirty="0"/>
              <a:t>Радиомодуль (</a:t>
            </a:r>
            <a:r>
              <a:rPr lang="ru-RU" b="1" dirty="0" err="1"/>
              <a:t>деректерді</a:t>
            </a:r>
            <a:r>
              <a:rPr lang="ru-RU" b="1" dirty="0"/>
              <a:t> </a:t>
            </a:r>
            <a:r>
              <a:rPr lang="ru-RU" b="1" dirty="0" err="1"/>
              <a:t>жіберу</a:t>
            </a:r>
            <a:r>
              <a:rPr lang="ru-RU" b="1" dirty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08139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854</Words>
  <Application>Microsoft Office PowerPoint</Application>
  <PresentationFormat>Широкоэкранный</PresentationFormat>
  <Paragraphs>255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Aptos</vt:lpstr>
      <vt:lpstr>Aptos Display</vt:lpstr>
      <vt:lpstr>Arial</vt:lpstr>
      <vt:lpstr>Cambria Math</vt:lpstr>
      <vt:lpstr>Times New Roman</vt:lpstr>
      <vt:lpstr>Тема Office</vt:lpstr>
      <vt:lpstr>Лекция 3. Датчиктер түрлері және сенсорлық өлшеулер</vt:lpstr>
      <vt:lpstr>Сенсорлар туралы жалпы түсінік</vt:lpstr>
      <vt:lpstr>Датчиктерді жіктеу</vt:lpstr>
      <vt:lpstr>Аналогтық датчиктер</vt:lpstr>
      <vt:lpstr>Цифрлық датчиктер</vt:lpstr>
      <vt:lpstr>Аналогтық және цифрлық датчиктерді салыстыру</vt:lpstr>
      <vt:lpstr>Негізгі метрологиялық сипаттамалар</vt:lpstr>
      <vt:lpstr>Презентация PowerPoint</vt:lpstr>
      <vt:lpstr>Деректер көлемі </vt:lpstr>
      <vt:lpstr>DHT датчиктері</vt:lpstr>
      <vt:lpstr>Презентация PowerPoint</vt:lpstr>
      <vt:lpstr>BMP қысым датчиктері</vt:lpstr>
      <vt:lpstr>Биіктікті қалай анықтайды?</vt:lpstr>
      <vt:lpstr>MQ газ датчиктері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Beybit Karibayev</dc:creator>
  <cp:lastModifiedBy>Beybit Karibayev</cp:lastModifiedBy>
  <cp:revision>3</cp:revision>
  <dcterms:created xsi:type="dcterms:W3CDTF">2026-02-02T05:29:51Z</dcterms:created>
  <dcterms:modified xsi:type="dcterms:W3CDTF">2026-02-02T06:33:07Z</dcterms:modified>
</cp:coreProperties>
</file>